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76" r:id="rId3"/>
    <p:sldId id="277" r:id="rId4"/>
    <p:sldId id="257" r:id="rId5"/>
    <p:sldId id="282" r:id="rId6"/>
    <p:sldId id="281" r:id="rId7"/>
    <p:sldId id="258" r:id="rId8"/>
    <p:sldId id="278" r:id="rId9"/>
    <p:sldId id="279" r:id="rId10"/>
    <p:sldId id="280" r:id="rId11"/>
    <p:sldId id="266" r:id="rId12"/>
  </p:sldIdLst>
  <p:sldSz cx="9144000" cy="6858000" type="screen4x3"/>
  <p:notesSz cx="6858000" cy="9144000"/>
  <p:defaultTextStyle>
    <a:defPPr>
      <a:defRPr lang="en-GB"/>
    </a:defPPr>
    <a:lvl1pPr algn="l" defTabSz="449263" rtl="0" fontAlgn="base">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Lucida Sans Unicode" charset="0"/>
      </a:defRPr>
    </a:lvl1pPr>
    <a:lvl2pPr marL="457200" algn="l" defTabSz="449263" rtl="0" fontAlgn="base">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Lucida Sans Unicode" charset="0"/>
      </a:defRPr>
    </a:lvl2pPr>
    <a:lvl3pPr marL="914400" algn="l" defTabSz="449263" rtl="0" fontAlgn="base">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Lucida Sans Unicode" charset="0"/>
      </a:defRPr>
    </a:lvl3pPr>
    <a:lvl4pPr marL="1371600" algn="l" defTabSz="449263" rtl="0" fontAlgn="base">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Lucida Sans Unicode" charset="0"/>
      </a:defRPr>
    </a:lvl4pPr>
    <a:lvl5pPr marL="1828800" algn="l" defTabSz="449263" rtl="0" fontAlgn="base">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Lucida Sans Unicode" charset="0"/>
      </a:defRPr>
    </a:lvl5pPr>
    <a:lvl6pPr marL="2286000" algn="l" defTabSz="914400" rtl="0" eaLnBrk="1" latinLnBrk="0" hangingPunct="1">
      <a:defRPr sz="2400" kern="1200">
        <a:solidFill>
          <a:schemeClr val="bg1"/>
        </a:solidFill>
        <a:latin typeface="Times New Roman" pitchFamily="16" charset="0"/>
        <a:ea typeface="+mn-ea"/>
        <a:cs typeface="Lucida Sans Unicode" charset="0"/>
      </a:defRPr>
    </a:lvl6pPr>
    <a:lvl7pPr marL="2743200" algn="l" defTabSz="914400" rtl="0" eaLnBrk="1" latinLnBrk="0" hangingPunct="1">
      <a:defRPr sz="2400" kern="1200">
        <a:solidFill>
          <a:schemeClr val="bg1"/>
        </a:solidFill>
        <a:latin typeface="Times New Roman" pitchFamily="16" charset="0"/>
        <a:ea typeface="+mn-ea"/>
        <a:cs typeface="Lucida Sans Unicode" charset="0"/>
      </a:defRPr>
    </a:lvl7pPr>
    <a:lvl8pPr marL="3200400" algn="l" defTabSz="914400" rtl="0" eaLnBrk="1" latinLnBrk="0" hangingPunct="1">
      <a:defRPr sz="2400" kern="1200">
        <a:solidFill>
          <a:schemeClr val="bg1"/>
        </a:solidFill>
        <a:latin typeface="Times New Roman" pitchFamily="16" charset="0"/>
        <a:ea typeface="+mn-ea"/>
        <a:cs typeface="Lucida Sans Unicode" charset="0"/>
      </a:defRPr>
    </a:lvl8pPr>
    <a:lvl9pPr marL="3657600" algn="l" defTabSz="914400" rtl="0" eaLnBrk="1" latinLnBrk="0" hangingPunct="1">
      <a:defRPr sz="2400" kern="1200">
        <a:solidFill>
          <a:schemeClr val="bg1"/>
        </a:solidFill>
        <a:latin typeface="Times New Roman" pitchFamily="16" charset="0"/>
        <a:ea typeface="+mn-ea"/>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24" y="-5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s-ES"/>
          </a:p>
        </p:txBody>
      </p:sp>
      <p:sp>
        <p:nvSpPr>
          <p:cNvPr id="2050"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endParaRPr lang="en-GB"/>
          </a:p>
        </p:txBody>
      </p:sp>
      <p:sp>
        <p:nvSpPr>
          <p:cNvPr id="205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endParaRPr lang="en-GB"/>
          </a:p>
        </p:txBody>
      </p:sp>
      <p:sp>
        <p:nvSpPr>
          <p:cNvPr id="2052" name="Rectangle 4"/>
          <p:cNvSpPr>
            <a:spLocks noGrp="1" noRot="1" noChangeAspect="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a:effectLst/>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s-ES" smtClean="0"/>
          </a:p>
        </p:txBody>
      </p:sp>
      <p:sp>
        <p:nvSpPr>
          <p:cNvPr id="2054"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endParaRPr lang="en-GB"/>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4E359ED6-B2FA-49BD-9B44-129771FFFEC9}" type="slidenum">
              <a:rPr lang="en-GB"/>
              <a:pPr/>
              <a:t>‹Nº›</a:t>
            </a:fld>
            <a:endParaRPr lang="en-GB"/>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B99776E-FC1C-4ABA-BD67-6AB08D5C2662}" type="slidenum">
              <a:rPr lang="en-GB"/>
              <a:pPr/>
              <a:t>1</a:t>
            </a:fld>
            <a:endParaRPr lang="en-GB"/>
          </a:p>
        </p:txBody>
      </p:sp>
      <p:sp>
        <p:nvSpPr>
          <p:cNvPr id="1331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59313F5-4A21-4484-87B5-46D153808F02}" type="slidenum">
              <a:rPr lang="en-GB"/>
              <a:pPr/>
              <a:t>4</a:t>
            </a:fld>
            <a:endParaRPr lang="en-GB"/>
          </a:p>
        </p:txBody>
      </p:sp>
      <p:sp>
        <p:nvSpPr>
          <p:cNvPr id="143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ABF95CC-A71E-4F32-AD7A-F75D1B8CBBAD}" type="slidenum">
              <a:rPr lang="en-GB"/>
              <a:pPr/>
              <a:t>7</a:t>
            </a:fld>
            <a:endParaRPr lang="en-GB"/>
          </a:p>
        </p:txBody>
      </p:sp>
      <p:sp>
        <p:nvSpPr>
          <p:cNvPr id="153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B4CF5285-540F-48B1-838A-8512BE1E4B4F}" type="slidenum">
              <a:rPr lang="en-GB"/>
              <a:pPr/>
              <a:t>‹Nº›</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F894A64A-EC2E-47BC-B33F-FC578749F0C5}" type="slidenum">
              <a:rPr lang="en-GB"/>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463550"/>
            <a:ext cx="1941513" cy="575151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463550"/>
            <a:ext cx="5676900" cy="575151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2321D486-42D3-44E0-AAE7-111F23772C0A}" type="slidenum">
              <a:rPr lang="en-GB"/>
              <a:pPr/>
              <a:t>‹Nº›</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685800" y="463550"/>
            <a:ext cx="7770813" cy="1433513"/>
          </a:xfrm>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a:xfrm>
            <a:off x="685800" y="6248400"/>
            <a:ext cx="1903413" cy="455613"/>
          </a:xfrm>
        </p:spPr>
        <p:txBody>
          <a:bodyPr/>
          <a:lstStyle>
            <a:lvl1pPr>
              <a:defRPr/>
            </a:lvl1pPr>
          </a:lstStyle>
          <a:p>
            <a:endParaRPr lang="en-GB"/>
          </a:p>
        </p:txBody>
      </p:sp>
      <p:sp>
        <p:nvSpPr>
          <p:cNvPr id="4" name="3 Marcador de pie de página"/>
          <p:cNvSpPr>
            <a:spLocks noGrp="1"/>
          </p:cNvSpPr>
          <p:nvPr>
            <p:ph type="ftr" idx="11"/>
          </p:nvPr>
        </p:nvSpPr>
        <p:spPr>
          <a:xfrm>
            <a:off x="3124200" y="6248400"/>
            <a:ext cx="2894013" cy="455613"/>
          </a:xfrm>
        </p:spPr>
        <p:txBody>
          <a:bodyPr/>
          <a:lstStyle>
            <a:lvl1pPr>
              <a:defRPr/>
            </a:lvl1pPr>
          </a:lstStyle>
          <a:p>
            <a:endParaRPr lang="en-GB"/>
          </a:p>
        </p:txBody>
      </p:sp>
      <p:sp>
        <p:nvSpPr>
          <p:cNvPr id="5" name="4 Marcador de número de diapositiva"/>
          <p:cNvSpPr>
            <a:spLocks noGrp="1"/>
          </p:cNvSpPr>
          <p:nvPr>
            <p:ph type="sldNum" idx="12"/>
          </p:nvPr>
        </p:nvSpPr>
        <p:spPr>
          <a:xfrm>
            <a:off x="6553200" y="6248400"/>
            <a:ext cx="1903413" cy="455613"/>
          </a:xfrm>
        </p:spPr>
        <p:txBody>
          <a:bodyPr/>
          <a:lstStyle>
            <a:lvl1pPr>
              <a:defRPr/>
            </a:lvl1pPr>
          </a:lstStyle>
          <a:p>
            <a:fld id="{E14DE743-4EDC-4AEC-89CB-7C3DF56AE989}" type="slidenum">
              <a:rPr lang="en-GB"/>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81A4A8BF-4F4F-4BD4-B3FB-C04C25319DE2}" type="slidenum">
              <a:rPr lang="en-GB"/>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F33B535D-4BFB-40E9-B333-69F06BDDCAFD}" type="slidenum">
              <a:rPr lang="en-GB"/>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0841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1981200"/>
            <a:ext cx="3810000"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endParaRPr lang="en-GB"/>
          </a:p>
        </p:txBody>
      </p:sp>
      <p:sp>
        <p:nvSpPr>
          <p:cNvPr id="6" name="5 Marcador de pie de página"/>
          <p:cNvSpPr>
            <a:spLocks noGrp="1"/>
          </p:cNvSpPr>
          <p:nvPr>
            <p:ph type="ftr" idx="11"/>
          </p:nvPr>
        </p:nvSpPr>
        <p:spPr/>
        <p:txBody>
          <a:bodyPr/>
          <a:lstStyle>
            <a:lvl1pPr>
              <a:defRPr/>
            </a:lvl1pPr>
          </a:lstStyle>
          <a:p>
            <a:endParaRPr lang="en-GB"/>
          </a:p>
        </p:txBody>
      </p:sp>
      <p:sp>
        <p:nvSpPr>
          <p:cNvPr id="7" name="6 Marcador de número de diapositiva"/>
          <p:cNvSpPr>
            <a:spLocks noGrp="1"/>
          </p:cNvSpPr>
          <p:nvPr>
            <p:ph type="sldNum" idx="12"/>
          </p:nvPr>
        </p:nvSpPr>
        <p:spPr/>
        <p:txBody>
          <a:bodyPr/>
          <a:lstStyle>
            <a:lvl1pPr>
              <a:defRPr/>
            </a:lvl1pPr>
          </a:lstStyle>
          <a:p>
            <a:fld id="{C5F15241-CC3C-44B1-89BD-66E7F123005A}" type="slidenum">
              <a:rPr lang="en-GB"/>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endParaRPr lang="en-GB"/>
          </a:p>
        </p:txBody>
      </p:sp>
      <p:sp>
        <p:nvSpPr>
          <p:cNvPr id="8" name="7 Marcador de pie de página"/>
          <p:cNvSpPr>
            <a:spLocks noGrp="1"/>
          </p:cNvSpPr>
          <p:nvPr>
            <p:ph type="ftr" idx="11"/>
          </p:nvPr>
        </p:nvSpPr>
        <p:spPr/>
        <p:txBody>
          <a:bodyPr/>
          <a:lstStyle>
            <a:lvl1pPr>
              <a:defRPr/>
            </a:lvl1pPr>
          </a:lstStyle>
          <a:p>
            <a:endParaRPr lang="en-GB"/>
          </a:p>
        </p:txBody>
      </p:sp>
      <p:sp>
        <p:nvSpPr>
          <p:cNvPr id="9" name="8 Marcador de número de diapositiva"/>
          <p:cNvSpPr>
            <a:spLocks noGrp="1"/>
          </p:cNvSpPr>
          <p:nvPr>
            <p:ph type="sldNum" idx="12"/>
          </p:nvPr>
        </p:nvSpPr>
        <p:spPr/>
        <p:txBody>
          <a:bodyPr/>
          <a:lstStyle>
            <a:lvl1pPr>
              <a:defRPr/>
            </a:lvl1pPr>
          </a:lstStyle>
          <a:p>
            <a:fld id="{5DCC76AD-FE6D-4409-A5CD-59DE85A79F5F}" type="slidenum">
              <a:rPr lang="en-GB"/>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endParaRPr lang="en-GB"/>
          </a:p>
        </p:txBody>
      </p:sp>
      <p:sp>
        <p:nvSpPr>
          <p:cNvPr id="4" name="3 Marcador de pie de página"/>
          <p:cNvSpPr>
            <a:spLocks noGrp="1"/>
          </p:cNvSpPr>
          <p:nvPr>
            <p:ph type="ftr" idx="11"/>
          </p:nvPr>
        </p:nvSpPr>
        <p:spPr/>
        <p:txBody>
          <a:bodyPr/>
          <a:lstStyle>
            <a:lvl1pPr>
              <a:defRPr/>
            </a:lvl1pPr>
          </a:lstStyle>
          <a:p>
            <a:endParaRPr lang="en-GB"/>
          </a:p>
        </p:txBody>
      </p:sp>
      <p:sp>
        <p:nvSpPr>
          <p:cNvPr id="5" name="4 Marcador de número de diapositiva"/>
          <p:cNvSpPr>
            <a:spLocks noGrp="1"/>
          </p:cNvSpPr>
          <p:nvPr>
            <p:ph type="sldNum" idx="12"/>
          </p:nvPr>
        </p:nvSpPr>
        <p:spPr/>
        <p:txBody>
          <a:bodyPr/>
          <a:lstStyle>
            <a:lvl1pPr>
              <a:defRPr/>
            </a:lvl1pPr>
          </a:lstStyle>
          <a:p>
            <a:fld id="{336FB877-D8A6-45E8-96EC-B3DF69F7BF37}" type="slidenum">
              <a:rPr lang="en-GB"/>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endParaRPr lang="en-GB"/>
          </a:p>
        </p:txBody>
      </p:sp>
      <p:sp>
        <p:nvSpPr>
          <p:cNvPr id="3" name="2 Marcador de pie de página"/>
          <p:cNvSpPr>
            <a:spLocks noGrp="1"/>
          </p:cNvSpPr>
          <p:nvPr>
            <p:ph type="ftr" idx="11"/>
          </p:nvPr>
        </p:nvSpPr>
        <p:spPr/>
        <p:txBody>
          <a:bodyPr/>
          <a:lstStyle>
            <a:lvl1pPr>
              <a:defRPr/>
            </a:lvl1pPr>
          </a:lstStyle>
          <a:p>
            <a:endParaRPr lang="en-GB"/>
          </a:p>
        </p:txBody>
      </p:sp>
      <p:sp>
        <p:nvSpPr>
          <p:cNvPr id="4" name="3 Marcador de número de diapositiva"/>
          <p:cNvSpPr>
            <a:spLocks noGrp="1"/>
          </p:cNvSpPr>
          <p:nvPr>
            <p:ph type="sldNum" idx="12"/>
          </p:nvPr>
        </p:nvSpPr>
        <p:spPr/>
        <p:txBody>
          <a:bodyPr/>
          <a:lstStyle>
            <a:lvl1pPr>
              <a:defRPr/>
            </a:lvl1pPr>
          </a:lstStyle>
          <a:p>
            <a:fld id="{19A912E0-CCF5-4214-B9A9-C93C31A9DBEF}" type="slidenum">
              <a:rPr lang="en-GB"/>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endParaRPr lang="en-GB"/>
          </a:p>
        </p:txBody>
      </p:sp>
      <p:sp>
        <p:nvSpPr>
          <p:cNvPr id="6" name="5 Marcador de pie de página"/>
          <p:cNvSpPr>
            <a:spLocks noGrp="1"/>
          </p:cNvSpPr>
          <p:nvPr>
            <p:ph type="ftr" idx="11"/>
          </p:nvPr>
        </p:nvSpPr>
        <p:spPr/>
        <p:txBody>
          <a:bodyPr/>
          <a:lstStyle>
            <a:lvl1pPr>
              <a:defRPr/>
            </a:lvl1pPr>
          </a:lstStyle>
          <a:p>
            <a:endParaRPr lang="en-GB"/>
          </a:p>
        </p:txBody>
      </p:sp>
      <p:sp>
        <p:nvSpPr>
          <p:cNvPr id="7" name="6 Marcador de número de diapositiva"/>
          <p:cNvSpPr>
            <a:spLocks noGrp="1"/>
          </p:cNvSpPr>
          <p:nvPr>
            <p:ph type="sldNum" idx="12"/>
          </p:nvPr>
        </p:nvSpPr>
        <p:spPr/>
        <p:txBody>
          <a:bodyPr/>
          <a:lstStyle>
            <a:lvl1pPr>
              <a:defRPr/>
            </a:lvl1pPr>
          </a:lstStyle>
          <a:p>
            <a:fld id="{55454195-5D7F-4B81-97E5-590E41F32883}" type="slidenum">
              <a:rPr lang="en-GB"/>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endParaRPr lang="en-GB"/>
          </a:p>
        </p:txBody>
      </p:sp>
      <p:sp>
        <p:nvSpPr>
          <p:cNvPr id="6" name="5 Marcador de pie de página"/>
          <p:cNvSpPr>
            <a:spLocks noGrp="1"/>
          </p:cNvSpPr>
          <p:nvPr>
            <p:ph type="ftr" idx="11"/>
          </p:nvPr>
        </p:nvSpPr>
        <p:spPr/>
        <p:txBody>
          <a:bodyPr/>
          <a:lstStyle>
            <a:lvl1pPr>
              <a:defRPr/>
            </a:lvl1pPr>
          </a:lstStyle>
          <a:p>
            <a:endParaRPr lang="en-GB"/>
          </a:p>
        </p:txBody>
      </p:sp>
      <p:sp>
        <p:nvSpPr>
          <p:cNvPr id="7" name="6 Marcador de número de diapositiva"/>
          <p:cNvSpPr>
            <a:spLocks noGrp="1"/>
          </p:cNvSpPr>
          <p:nvPr>
            <p:ph type="sldNum" idx="12"/>
          </p:nvPr>
        </p:nvSpPr>
        <p:spPr/>
        <p:txBody>
          <a:bodyPr/>
          <a:lstStyle>
            <a:lvl1pPr>
              <a:defRPr/>
            </a:lvl1pPr>
          </a:lstStyle>
          <a:p>
            <a:fld id="{30873883-86F8-41F8-8AD6-B9F4E1EC96D9}" type="slidenum">
              <a:rPr lang="en-GB"/>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463550"/>
            <a:ext cx="7770813" cy="14335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Pulse para editar el formato del texto de título</a:t>
            </a:r>
          </a:p>
        </p:txBody>
      </p:sp>
      <p:sp>
        <p:nvSpPr>
          <p:cNvPr id="1026" name="Rectangle 2"/>
          <p:cNvSpPr>
            <a:spLocks noGrp="1" noChangeArrowheads="1"/>
          </p:cNvSpPr>
          <p:nvPr>
            <p:ph type="body" idx="1"/>
          </p:nvPr>
        </p:nvSpPr>
        <p:spPr bwMode="auto">
          <a:xfrm>
            <a:off x="685800" y="1981200"/>
            <a:ext cx="7770813" cy="42338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
        <p:nvSpPr>
          <p:cNvPr id="1027" name="Rectangle 3"/>
          <p:cNvSpPr>
            <a:spLocks noGrp="1" noChangeArrowheads="1"/>
          </p:cNvSpPr>
          <p:nvPr>
            <p:ph type="dt"/>
          </p:nvPr>
        </p:nvSpPr>
        <p:spPr bwMode="auto">
          <a:xfrm>
            <a:off x="685800" y="6248400"/>
            <a:ext cx="19034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p>
        </p:txBody>
      </p:sp>
      <p:sp>
        <p:nvSpPr>
          <p:cNvPr id="1028" name="Rectangle 4"/>
          <p:cNvSpPr>
            <a:spLocks noGrp="1" noChangeArrowheads="1"/>
          </p:cNvSpPr>
          <p:nvPr>
            <p:ph type="ftr"/>
          </p:nvPr>
        </p:nvSpPr>
        <p:spPr bwMode="auto">
          <a:xfrm>
            <a:off x="3124200" y="6248400"/>
            <a:ext cx="2894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p>
        </p:txBody>
      </p:sp>
      <p:sp>
        <p:nvSpPr>
          <p:cNvPr id="1029" name="Rectangle 5"/>
          <p:cNvSpPr>
            <a:spLocks noGrp="1" noChangeArrowheads="1"/>
          </p:cNvSpPr>
          <p:nvPr>
            <p:ph type="sldNum"/>
          </p:nvPr>
        </p:nvSpPr>
        <p:spPr bwMode="auto">
          <a:xfrm>
            <a:off x="6553200" y="6248400"/>
            <a:ext cx="19034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E875C3F7-6A68-40CC-AEF3-6A109A92E05B}" type="slidenum">
              <a:rPr lang="en-GB"/>
              <a:pPr/>
              <a:t>‹Nº›</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2pPr>
      <a:lvl3pPr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3pPr>
      <a:lvl4pPr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4pPr>
      <a:lvl5pPr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5pPr>
      <a:lvl6pPr marL="457200"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6pPr>
      <a:lvl7pPr marL="914400"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7pPr>
      <a:lvl8pPr marL="1371600"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8pPr>
      <a:lvl9pPr marL="1828800" algn="ctr" defTabSz="449263" rtl="0" fontAlgn="base">
        <a:lnSpc>
          <a:spcPct val="95000"/>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cs typeface="Lucida Sans Unicode" charset="0"/>
        </a:defRPr>
      </a:lvl9pPr>
    </p:titleStyle>
    <p:bodyStyle>
      <a:lvl1pPr marL="341313" indent="-341313" algn="l" defTabSz="449263" rtl="0" fontAlgn="base">
        <a:lnSpc>
          <a:spcPct val="95000"/>
        </a:lnSpc>
        <a:spcBef>
          <a:spcPts val="800"/>
        </a:spcBef>
        <a:spcAft>
          <a:spcPct val="0"/>
        </a:spcAft>
        <a:buClr>
          <a:srgbClr val="000000"/>
        </a:buClr>
        <a:buSzPct val="100000"/>
        <a:buFont typeface="Times New Roman" pitchFamily="16" charset="0"/>
        <a:buChar char="•"/>
        <a:defRPr sz="3200">
          <a:solidFill>
            <a:srgbClr val="000000"/>
          </a:solidFill>
          <a:latin typeface="+mn-lt"/>
          <a:ea typeface="+mn-ea"/>
          <a:cs typeface="+mn-cs"/>
        </a:defRPr>
      </a:lvl1pPr>
      <a:lvl2pPr marL="741363" indent="-284163" algn="l" defTabSz="449263" rtl="0" fontAlgn="base">
        <a:lnSpc>
          <a:spcPct val="95000"/>
        </a:lnSpc>
        <a:spcBef>
          <a:spcPts val="700"/>
        </a:spcBef>
        <a:spcAft>
          <a:spcPct val="0"/>
        </a:spcAft>
        <a:buClr>
          <a:srgbClr val="000000"/>
        </a:buClr>
        <a:buSzPct val="100000"/>
        <a:buFont typeface="Times New Roman" pitchFamily="16" charset="0"/>
        <a:buChar char="–"/>
        <a:defRPr sz="2800">
          <a:solidFill>
            <a:srgbClr val="000000"/>
          </a:solidFill>
          <a:latin typeface="+mn-lt"/>
          <a:cs typeface="+mn-cs"/>
        </a:defRPr>
      </a:lvl2pPr>
      <a:lvl3pPr marL="1143000" indent="-228600" algn="l" defTabSz="449263" rtl="0" fontAlgn="base">
        <a:lnSpc>
          <a:spcPct val="95000"/>
        </a:lnSpc>
        <a:spcBef>
          <a:spcPts val="600"/>
        </a:spcBef>
        <a:spcAft>
          <a:spcPct val="0"/>
        </a:spcAft>
        <a:buClr>
          <a:srgbClr val="000000"/>
        </a:buClr>
        <a:buSzPct val="100000"/>
        <a:buFont typeface="Times New Roman" pitchFamily="16" charset="0"/>
        <a:buChar char="•"/>
        <a:defRPr sz="2400">
          <a:solidFill>
            <a:srgbClr val="000000"/>
          </a:solidFill>
          <a:latin typeface="+mn-lt"/>
          <a:cs typeface="+mn-cs"/>
        </a:defRPr>
      </a:lvl3pPr>
      <a:lvl4pPr marL="1600200" indent="-228600" algn="l" defTabSz="449263" rtl="0" fontAlgn="base">
        <a:lnSpc>
          <a:spcPct val="95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4pPr>
      <a:lvl5pPr marL="2057400" indent="-228600" algn="l" defTabSz="449263" rtl="0" fontAlgn="base">
        <a:lnSpc>
          <a:spcPct val="95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5pPr>
      <a:lvl6pPr marL="2514600" indent="-228600" algn="l" defTabSz="449263" rtl="0" fontAlgn="base">
        <a:lnSpc>
          <a:spcPct val="95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6pPr>
      <a:lvl7pPr marL="2971800" indent="-228600" algn="l" defTabSz="449263" rtl="0" fontAlgn="base">
        <a:lnSpc>
          <a:spcPct val="95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7pPr>
      <a:lvl8pPr marL="3429000" indent="-228600" algn="l" defTabSz="449263" rtl="0" fontAlgn="base">
        <a:lnSpc>
          <a:spcPct val="95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8pPr>
      <a:lvl9pPr marL="3886200" indent="-228600" algn="l" defTabSz="449263" rtl="0" fontAlgn="base">
        <a:lnSpc>
          <a:spcPct val="95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oepm.es/es/index.html"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200025" y="549275"/>
            <a:ext cx="8548688" cy="1871663"/>
          </a:xfrm>
          <a:prstGeom prst="rect">
            <a:avLst/>
          </a:prstGeom>
          <a:noFill/>
          <a:ln w="9525">
            <a:noFill/>
            <a:round/>
            <a:headEnd/>
            <a:tailEnd/>
          </a:ln>
          <a:effectLst/>
        </p:spPr>
      </p:pic>
      <p:sp>
        <p:nvSpPr>
          <p:cNvPr id="3074" name="Rectangle 2"/>
          <p:cNvSpPr>
            <a:spLocks noChangeArrowheads="1"/>
          </p:cNvSpPr>
          <p:nvPr/>
        </p:nvSpPr>
        <p:spPr bwMode="auto">
          <a:xfrm>
            <a:off x="685800" y="3141663"/>
            <a:ext cx="7772400" cy="2954337"/>
          </a:xfrm>
          <a:prstGeom prst="rect">
            <a:avLst/>
          </a:prstGeom>
          <a:noFill/>
          <a:ln w="9525">
            <a:noFill/>
            <a:round/>
            <a:headEnd/>
            <a:tailEnd/>
          </a:ln>
          <a:effectLst/>
        </p:spPr>
        <p:txBody>
          <a:bodyPr lIns="90000" tIns="46800" rIns="90000" bIns="46800"/>
          <a:lstStyle/>
          <a:p>
            <a:pPr algn="ctr">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b="1" u="sng" dirty="0" err="1" smtClean="0">
                <a:solidFill>
                  <a:srgbClr val="000000"/>
                </a:solidFill>
              </a:rPr>
              <a:t>Pasos</a:t>
            </a:r>
            <a:r>
              <a:rPr lang="en-GB" sz="4400" b="1" u="sng" dirty="0" smtClean="0">
                <a:solidFill>
                  <a:srgbClr val="000000"/>
                </a:solidFill>
              </a:rPr>
              <a:t> a </a:t>
            </a:r>
            <a:r>
              <a:rPr lang="en-GB" sz="4400" b="1" u="sng" dirty="0" err="1" smtClean="0">
                <a:solidFill>
                  <a:srgbClr val="000000"/>
                </a:solidFill>
              </a:rPr>
              <a:t>seguir</a:t>
            </a:r>
            <a:r>
              <a:rPr lang="en-GB" sz="4400" b="1" u="sng" dirty="0" smtClean="0">
                <a:solidFill>
                  <a:srgbClr val="000000"/>
                </a:solidFill>
              </a:rPr>
              <a:t> </a:t>
            </a:r>
            <a:r>
              <a:rPr lang="en-GB" sz="4400" b="1" u="sng" dirty="0" err="1" smtClean="0">
                <a:solidFill>
                  <a:srgbClr val="000000"/>
                </a:solidFill>
              </a:rPr>
              <a:t>para</a:t>
            </a:r>
            <a:r>
              <a:rPr lang="en-GB" sz="4400" b="1" u="sng" dirty="0" smtClean="0">
                <a:solidFill>
                  <a:srgbClr val="000000"/>
                </a:solidFill>
              </a:rPr>
              <a:t> </a:t>
            </a:r>
            <a:r>
              <a:rPr lang="en-GB" sz="4400" b="1" u="sng" dirty="0" err="1" smtClean="0">
                <a:solidFill>
                  <a:srgbClr val="000000"/>
                </a:solidFill>
              </a:rPr>
              <a:t>emprender</a:t>
            </a:r>
            <a:endParaRPr lang="en-GB" sz="44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200025" y="549275"/>
            <a:ext cx="8548688" cy="647477"/>
          </a:xfrm>
          <a:prstGeom prst="rect">
            <a:avLst/>
          </a:prstGeom>
          <a:noFill/>
          <a:ln w="9525">
            <a:noFill/>
            <a:round/>
            <a:headEnd/>
            <a:tailEnd/>
          </a:ln>
          <a:effectLst/>
        </p:spPr>
      </p:pic>
      <p:sp>
        <p:nvSpPr>
          <p:cNvPr id="3" name="Rectangle 2"/>
          <p:cNvSpPr>
            <a:spLocks noChangeArrowheads="1"/>
          </p:cNvSpPr>
          <p:nvPr/>
        </p:nvSpPr>
        <p:spPr bwMode="auto">
          <a:xfrm>
            <a:off x="683568" y="1340768"/>
            <a:ext cx="7772400" cy="5040560"/>
          </a:xfrm>
          <a:prstGeom prst="rect">
            <a:avLst/>
          </a:prstGeom>
          <a:noFill/>
          <a:ln w="9525">
            <a:noFill/>
            <a:round/>
            <a:headEnd/>
            <a:tailEnd/>
          </a:ln>
          <a:effectLst/>
        </p:spPr>
        <p:txBody>
          <a:bodyPr lIns="90000" tIns="46800" rIns="90000" bIns="46800"/>
          <a:lstStyle/>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smtClean="0">
                <a:solidFill>
                  <a:srgbClr val="000000"/>
                </a:solidFill>
              </a:rPr>
              <a:t>-</a:t>
            </a:r>
            <a:r>
              <a:rPr lang="es-ES" sz="2800" b="1" dirty="0" smtClean="0">
                <a:solidFill>
                  <a:srgbClr val="000000"/>
                </a:solidFill>
              </a:rPr>
              <a:t>Obtención de la firma electrónica</a:t>
            </a:r>
          </a:p>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b="1" dirty="0" smtClean="0">
                <a:solidFill>
                  <a:srgbClr val="000000"/>
                </a:solidFill>
              </a:rPr>
              <a:t>Fábrica nacional de moneda y timbre. Obtención de certificado (CERES)</a:t>
            </a:r>
          </a:p>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1400" dirty="0" smtClean="0">
              <a:solidFill>
                <a:schemeClr val="tx1"/>
              </a:solidFill>
            </a:endParaRPr>
          </a:p>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b="1" dirty="0">
              <a:solidFill>
                <a:srgbClr val="000000"/>
              </a:solidFill>
            </a:endParaRPr>
          </a:p>
        </p:txBody>
      </p:sp>
      <p:sp>
        <p:nvSpPr>
          <p:cNvPr id="4" name="3 Rectángulo"/>
          <p:cNvSpPr/>
          <p:nvPr/>
        </p:nvSpPr>
        <p:spPr>
          <a:xfrm>
            <a:off x="2286000" y="2856536"/>
            <a:ext cx="4572000" cy="794064"/>
          </a:xfrm>
          <a:prstGeom prst="rect">
            <a:avLst/>
          </a:prstGeom>
        </p:spPr>
        <p:txBody>
          <a:bodyPr>
            <a:spAutoFit/>
          </a:bodyPr>
          <a:lstStyle/>
          <a:p>
            <a:r>
              <a:rPr lang="es-ES" dirty="0" smtClean="0"/>
              <a:t>http/www.cert.fnmt.es/index.php?cha=cit&amp;sec=4&amp;page=264&amp;lang=es</a:t>
            </a:r>
            <a:endParaRPr lang="es-ES" dirty="0"/>
          </a:p>
        </p:txBody>
      </p:sp>
      <p:sp>
        <p:nvSpPr>
          <p:cNvPr id="5" name="4 Rectángulo"/>
          <p:cNvSpPr/>
          <p:nvPr/>
        </p:nvSpPr>
        <p:spPr>
          <a:xfrm>
            <a:off x="971600" y="2856536"/>
            <a:ext cx="5886400" cy="794064"/>
          </a:xfrm>
          <a:prstGeom prst="rect">
            <a:avLst/>
          </a:prstGeom>
        </p:spPr>
        <p:txBody>
          <a:bodyPr wrap="square">
            <a:spAutoFit/>
          </a:bodyPr>
          <a:lstStyle/>
          <a:p>
            <a:r>
              <a:rPr lang="es-ES" dirty="0" smtClean="0">
                <a:solidFill>
                  <a:schemeClr val="tx1"/>
                </a:solidFill>
              </a:rPr>
              <a:t>http://www.cert.fnmt.es/index.php?cha=cit&amp;sec=4&amp;page=264&amp;lang=es</a:t>
            </a:r>
            <a:endParaRPr lang="es-ES" dirty="0">
              <a:solidFill>
                <a:schemeClr val="tx1"/>
              </a:solidFill>
            </a:endParaRPr>
          </a:p>
        </p:txBody>
      </p:sp>
      <p:sp>
        <p:nvSpPr>
          <p:cNvPr id="6" name="5 Rectángulo"/>
          <p:cNvSpPr/>
          <p:nvPr/>
        </p:nvSpPr>
        <p:spPr>
          <a:xfrm>
            <a:off x="827584" y="3783312"/>
            <a:ext cx="7416824" cy="1612749"/>
          </a:xfrm>
          <a:prstGeom prst="rect">
            <a:avLst/>
          </a:prstGeom>
        </p:spPr>
        <p:txBody>
          <a:bodyPr wrap="square">
            <a:spAutoFit/>
          </a:bodyPr>
          <a:lstStyle/>
          <a:p>
            <a:r>
              <a:rPr lang="es-ES" sz="2000" b="1" dirty="0" smtClean="0">
                <a:solidFill>
                  <a:schemeClr val="tx1"/>
                </a:solidFill>
              </a:rPr>
              <a:t>-Para solicitar un certificado de persona física: NIF/NIE DEL TITULAR DEL CERTIFICADO</a:t>
            </a:r>
            <a:r>
              <a:rPr lang="es-ES" sz="2000" dirty="0" smtClean="0">
                <a:solidFill>
                  <a:schemeClr val="tx1"/>
                </a:solidFill>
              </a:rPr>
              <a:t/>
            </a:r>
            <a:br>
              <a:rPr lang="es-ES" sz="2000" dirty="0" smtClean="0">
                <a:solidFill>
                  <a:schemeClr val="tx1"/>
                </a:solidFill>
              </a:rPr>
            </a:br>
            <a:r>
              <a:rPr lang="es-ES" sz="2000" dirty="0" smtClean="0">
                <a:solidFill>
                  <a:schemeClr val="tx1"/>
                </a:solidFill>
              </a:rPr>
              <a:t>-</a:t>
            </a:r>
            <a:r>
              <a:rPr lang="es-ES" sz="2000" b="1" dirty="0" smtClean="0">
                <a:solidFill>
                  <a:schemeClr val="tx1"/>
                </a:solidFill>
              </a:rPr>
              <a:t>Para solicitar un certificado de persona jurídica introducir el NIF (antes denominado CIF) de la entidad.</a:t>
            </a:r>
            <a:r>
              <a:rPr lang="es-ES" sz="2000" dirty="0" smtClean="0">
                <a:solidFill>
                  <a:schemeClr val="tx1"/>
                </a:solidFill>
              </a:rPr>
              <a:t> </a:t>
            </a:r>
            <a:r>
              <a:rPr lang="es-ES" dirty="0" smtClean="0"/>
              <a:t/>
            </a:r>
            <a:br>
              <a:rPr lang="es-ES" dirty="0" smtClean="0"/>
            </a:b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772400" cy="792088"/>
          </a:xfrm>
        </p:spPr>
        <p:txBody>
          <a:bodyPr/>
          <a:lstStyle/>
          <a:p>
            <a:pPr algn="l"/>
            <a:r>
              <a:rPr lang="es-ES" sz="3200" b="1" dirty="0" smtClean="0"/>
              <a:t>Medidas anti-crisis</a:t>
            </a:r>
            <a:r>
              <a:rPr lang="es-ES" dirty="0" smtClean="0"/>
              <a:t>:</a:t>
            </a:r>
            <a:endParaRPr lang="es-ES" dirty="0"/>
          </a:p>
        </p:txBody>
      </p:sp>
      <p:sp>
        <p:nvSpPr>
          <p:cNvPr id="3" name="2 Subtítulo"/>
          <p:cNvSpPr>
            <a:spLocks noGrp="1"/>
          </p:cNvSpPr>
          <p:nvPr>
            <p:ph type="subTitle" idx="1"/>
          </p:nvPr>
        </p:nvSpPr>
        <p:spPr>
          <a:xfrm>
            <a:off x="683568" y="1556792"/>
            <a:ext cx="7088832" cy="2088232"/>
          </a:xfrm>
        </p:spPr>
        <p:txBody>
          <a:bodyPr/>
          <a:lstStyle/>
          <a:p>
            <a:pPr algn="just"/>
            <a:r>
              <a:rPr lang="es-ES" dirty="0" smtClean="0"/>
              <a:t>-No obligación de realizar pagos fraccionados los dos primeros años de actividad</a:t>
            </a:r>
          </a:p>
          <a:p>
            <a:pPr algn="just"/>
            <a:r>
              <a:rPr lang="es-ES" dirty="0" smtClean="0"/>
              <a:t>-Retrasar el pago del IVA dos años</a:t>
            </a:r>
          </a:p>
          <a:p>
            <a:pPr algn="l"/>
            <a:r>
              <a:rPr lang="es-ES" sz="1600" dirty="0"/>
              <a:t>• Para aplazamientos o fraccionamientos inferiores a 12.000 euros, con un periodo de hasta dos años y periodicidad mensual, no se exigirán garantías ni tampoco el ingreso inicial del 20% de la deuda cuyo aplazamiento se solicite. </a:t>
            </a:r>
            <a:br>
              <a:rPr lang="es-ES" sz="1600" dirty="0"/>
            </a:br>
            <a:r>
              <a:rPr lang="es-ES" sz="1600" dirty="0"/>
              <a:t/>
            </a:r>
            <a:br>
              <a:rPr lang="es-ES" sz="1600" dirty="0"/>
            </a:br>
            <a:r>
              <a:rPr lang="es-ES" sz="1600" dirty="0"/>
              <a:t>• No se exigirán garantías en aquellos aplazamientos en los que el importe total de la deuda a aplazar sea inferior a 210.000 euros, siempre que el plazo no exceda de tres años, el solicitante ingrese con anterioridad a su tramitación el 20% de la deuda y el aplazamiento tenga una periodicidad mensual. </a:t>
            </a:r>
            <a:br>
              <a:rPr lang="es-ES" sz="1600" dirty="0"/>
            </a:br>
            <a:r>
              <a:rPr lang="es-ES" sz="1600" dirty="0"/>
              <a:t/>
            </a:r>
            <a:br>
              <a:rPr lang="es-ES" sz="1600" dirty="0"/>
            </a:br>
            <a:r>
              <a:rPr lang="es-ES" sz="1600" dirty="0"/>
              <a:t>• Para declaraciones de deuda que se presenten en período voluntario, será causa de denegación automática de la solicitud de aplazamiento o fraccionamiento la existencia de tres o más aplazamientos de deudas, siempre que el total no supere los seis.</a:t>
            </a:r>
          </a:p>
        </p:txBody>
      </p:sp>
      <p:pic>
        <p:nvPicPr>
          <p:cNvPr id="4" name="Picture 3"/>
          <p:cNvPicPr>
            <a:picLocks noChangeAspect="1" noChangeArrowheads="1"/>
          </p:cNvPicPr>
          <p:nvPr/>
        </p:nvPicPr>
        <p:blipFill>
          <a:blip r:embed="rId2" cstate="print"/>
          <a:srcRect/>
          <a:stretch>
            <a:fillRect/>
          </a:stretch>
        </p:blipFill>
        <p:spPr bwMode="auto">
          <a:xfrm>
            <a:off x="539750" y="188913"/>
            <a:ext cx="8064698" cy="431800"/>
          </a:xfrm>
          <a:prstGeom prst="rect">
            <a:avLst/>
          </a:prstGeom>
          <a:noFill/>
          <a:ln w="9525">
            <a:noFill/>
            <a:round/>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1268760"/>
            <a:ext cx="7772400" cy="5256584"/>
          </a:xfrm>
          <a:prstGeom prst="rect">
            <a:avLst/>
          </a:prstGeom>
          <a:noFill/>
          <a:ln w="9525">
            <a:noFill/>
            <a:round/>
            <a:headEnd/>
            <a:tailEnd/>
          </a:ln>
          <a:effectLst/>
        </p:spPr>
        <p:txBody>
          <a:bodyPr lIns="90000" tIns="46800" rIns="90000" bIns="46800"/>
          <a:lstStyle/>
          <a:p>
            <a:pPr marL="514350" indent="-514350">
              <a:lnSpc>
                <a:spcPct val="100000"/>
              </a:lnSpc>
              <a:spcBef>
                <a:spcPts val="800"/>
              </a:spcBef>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u="sng" dirty="0" err="1" smtClean="0">
                <a:solidFill>
                  <a:srgbClr val="000000"/>
                </a:solidFill>
              </a:rPr>
              <a:t>Decidir</a:t>
            </a:r>
            <a:r>
              <a:rPr lang="en-GB" sz="2800" b="1" u="sng" dirty="0" smtClean="0">
                <a:solidFill>
                  <a:srgbClr val="000000"/>
                </a:solidFill>
              </a:rPr>
              <a:t> </a:t>
            </a:r>
            <a:r>
              <a:rPr lang="en-GB" sz="2800" b="1" u="sng" dirty="0" err="1" smtClean="0">
                <a:solidFill>
                  <a:srgbClr val="000000"/>
                </a:solidFill>
              </a:rPr>
              <a:t>qué</a:t>
            </a:r>
            <a:r>
              <a:rPr lang="en-GB" sz="2800" b="1" u="sng" dirty="0" smtClean="0">
                <a:solidFill>
                  <a:srgbClr val="000000"/>
                </a:solidFill>
              </a:rPr>
              <a:t> forma </a:t>
            </a:r>
            <a:r>
              <a:rPr lang="en-GB" sz="2800" b="1" u="sng" dirty="0" err="1" smtClean="0">
                <a:solidFill>
                  <a:srgbClr val="000000"/>
                </a:solidFill>
              </a:rPr>
              <a:t>jurídica</a:t>
            </a:r>
            <a:r>
              <a:rPr lang="en-GB" sz="2800" b="1" u="sng" dirty="0" smtClean="0">
                <a:solidFill>
                  <a:srgbClr val="000000"/>
                </a:solidFill>
              </a:rPr>
              <a:t> </a:t>
            </a:r>
            <a:r>
              <a:rPr lang="en-GB" sz="2800" b="1" u="sng" dirty="0" err="1" smtClean="0">
                <a:solidFill>
                  <a:srgbClr val="000000"/>
                </a:solidFill>
              </a:rPr>
              <a:t>doy</a:t>
            </a:r>
            <a:r>
              <a:rPr lang="en-GB" sz="2800" b="1" u="sng" dirty="0" smtClean="0">
                <a:solidFill>
                  <a:srgbClr val="000000"/>
                </a:solidFill>
              </a:rPr>
              <a:t> a mi </a:t>
            </a:r>
            <a:r>
              <a:rPr lang="en-GB" sz="2800" b="1" u="sng" dirty="0" err="1" smtClean="0">
                <a:solidFill>
                  <a:srgbClr val="000000"/>
                </a:solidFill>
              </a:rPr>
              <a:t>negocio</a:t>
            </a:r>
            <a:endParaRPr lang="en-GB" sz="2800" b="1" u="sng" dirty="0" smtClean="0">
              <a:solidFill>
                <a:srgbClr val="000000"/>
              </a:solidFill>
            </a:endParaRPr>
          </a:p>
          <a:p>
            <a:pPr marL="971550" lvl="1" indent="-514350">
              <a:lnSpc>
                <a:spcPct val="100000"/>
              </a:lnSpc>
              <a:spcBef>
                <a:spcPts val="800"/>
              </a:spcBef>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000000"/>
                </a:solidFill>
              </a:rPr>
              <a:t>Sin </a:t>
            </a:r>
            <a:r>
              <a:rPr lang="en-GB" sz="2800" dirty="0" err="1" smtClean="0">
                <a:solidFill>
                  <a:srgbClr val="000000"/>
                </a:solidFill>
              </a:rPr>
              <a:t>personalidad</a:t>
            </a:r>
            <a:r>
              <a:rPr lang="en-GB" sz="2800" dirty="0" smtClean="0">
                <a:solidFill>
                  <a:srgbClr val="000000"/>
                </a:solidFill>
              </a:rPr>
              <a:t> </a:t>
            </a:r>
            <a:r>
              <a:rPr lang="en-GB" sz="2800" dirty="0" err="1" smtClean="0">
                <a:solidFill>
                  <a:srgbClr val="000000"/>
                </a:solidFill>
              </a:rPr>
              <a:t>jurídica</a:t>
            </a:r>
            <a:endParaRPr lang="en-GB" sz="2800" dirty="0" smtClean="0">
              <a:solidFill>
                <a:srgbClr val="000000"/>
              </a:solidFill>
            </a:endParaRP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Empresario</a:t>
            </a:r>
            <a:r>
              <a:rPr lang="en-GB" sz="2800" dirty="0" smtClean="0">
                <a:solidFill>
                  <a:srgbClr val="000000"/>
                </a:solidFill>
              </a:rPr>
              <a:t> individual o </a:t>
            </a:r>
            <a:r>
              <a:rPr lang="en-GB" sz="2800" dirty="0" err="1" smtClean="0">
                <a:solidFill>
                  <a:srgbClr val="000000"/>
                </a:solidFill>
              </a:rPr>
              <a:t>autónomo</a:t>
            </a:r>
            <a:endParaRPr lang="en-GB" sz="2800" dirty="0" smtClean="0">
              <a:solidFill>
                <a:srgbClr val="000000"/>
              </a:solidFill>
            </a:endParaRP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Sociedad</a:t>
            </a:r>
            <a:r>
              <a:rPr lang="en-GB" sz="2800" dirty="0" smtClean="0">
                <a:solidFill>
                  <a:srgbClr val="000000"/>
                </a:solidFill>
              </a:rPr>
              <a:t> civil o irregular</a:t>
            </a: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Comunidad</a:t>
            </a:r>
            <a:r>
              <a:rPr lang="en-GB" sz="2800" dirty="0" smtClean="0">
                <a:solidFill>
                  <a:srgbClr val="000000"/>
                </a:solidFill>
              </a:rPr>
              <a:t> de </a:t>
            </a:r>
            <a:r>
              <a:rPr lang="en-GB" sz="2800" dirty="0" err="1" smtClean="0">
                <a:solidFill>
                  <a:srgbClr val="000000"/>
                </a:solidFill>
              </a:rPr>
              <a:t>bienes</a:t>
            </a:r>
            <a:endParaRPr lang="en-GB" sz="2800" dirty="0" smtClean="0">
              <a:solidFill>
                <a:srgbClr val="000000"/>
              </a:solidFill>
            </a:endParaRPr>
          </a:p>
          <a:p>
            <a:pPr marL="971550" lvl="1" indent="-514350">
              <a:lnSpc>
                <a:spcPct val="100000"/>
              </a:lnSpc>
              <a:spcBef>
                <a:spcPts val="800"/>
              </a:spcBef>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000000"/>
                </a:solidFill>
              </a:rPr>
              <a:t>Con </a:t>
            </a:r>
            <a:r>
              <a:rPr lang="en-GB" sz="2800" dirty="0" err="1" smtClean="0">
                <a:solidFill>
                  <a:srgbClr val="000000"/>
                </a:solidFill>
              </a:rPr>
              <a:t>personalidad</a:t>
            </a:r>
            <a:r>
              <a:rPr lang="en-GB" sz="2800" dirty="0" smtClean="0">
                <a:solidFill>
                  <a:srgbClr val="000000"/>
                </a:solidFill>
              </a:rPr>
              <a:t> </a:t>
            </a:r>
            <a:r>
              <a:rPr lang="en-GB" sz="2800" dirty="0" err="1" smtClean="0">
                <a:solidFill>
                  <a:srgbClr val="000000"/>
                </a:solidFill>
              </a:rPr>
              <a:t>jurídica</a:t>
            </a:r>
            <a:endParaRPr lang="en-GB" sz="2800" dirty="0" smtClean="0">
              <a:solidFill>
                <a:srgbClr val="000000"/>
              </a:solidFill>
            </a:endParaRP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Sociedad</a:t>
            </a:r>
            <a:r>
              <a:rPr lang="en-GB" sz="2800" dirty="0" smtClean="0">
                <a:solidFill>
                  <a:srgbClr val="000000"/>
                </a:solidFill>
              </a:rPr>
              <a:t> </a:t>
            </a:r>
            <a:r>
              <a:rPr lang="en-GB" sz="2800" dirty="0" err="1" smtClean="0">
                <a:solidFill>
                  <a:srgbClr val="000000"/>
                </a:solidFill>
              </a:rPr>
              <a:t>limitada</a:t>
            </a:r>
            <a:r>
              <a:rPr lang="en-GB" sz="2800" dirty="0" smtClean="0">
                <a:solidFill>
                  <a:srgbClr val="000000"/>
                </a:solidFill>
              </a:rPr>
              <a:t> o </a:t>
            </a:r>
            <a:r>
              <a:rPr lang="en-GB" sz="2800" dirty="0" err="1" smtClean="0">
                <a:solidFill>
                  <a:srgbClr val="000000"/>
                </a:solidFill>
              </a:rPr>
              <a:t>limitada</a:t>
            </a:r>
            <a:r>
              <a:rPr lang="en-GB" sz="2800" dirty="0" smtClean="0">
                <a:solidFill>
                  <a:srgbClr val="000000"/>
                </a:solidFill>
              </a:rPr>
              <a:t> </a:t>
            </a:r>
            <a:r>
              <a:rPr lang="en-GB" sz="2800" dirty="0" err="1" smtClean="0">
                <a:solidFill>
                  <a:srgbClr val="000000"/>
                </a:solidFill>
              </a:rPr>
              <a:t>laboral</a:t>
            </a:r>
            <a:endParaRPr lang="en-GB" sz="2800" dirty="0" smtClean="0">
              <a:solidFill>
                <a:srgbClr val="000000"/>
              </a:solidFill>
            </a:endParaRP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Sociedad</a:t>
            </a:r>
            <a:r>
              <a:rPr lang="en-GB" sz="2800" dirty="0" smtClean="0">
                <a:solidFill>
                  <a:srgbClr val="000000"/>
                </a:solidFill>
              </a:rPr>
              <a:t> </a:t>
            </a:r>
            <a:r>
              <a:rPr lang="en-GB" sz="2800" dirty="0" err="1" smtClean="0">
                <a:solidFill>
                  <a:srgbClr val="000000"/>
                </a:solidFill>
              </a:rPr>
              <a:t>anónima</a:t>
            </a:r>
            <a:r>
              <a:rPr lang="en-GB" sz="2800" dirty="0" smtClean="0">
                <a:solidFill>
                  <a:srgbClr val="000000"/>
                </a:solidFill>
              </a:rPr>
              <a:t> o </a:t>
            </a:r>
            <a:r>
              <a:rPr lang="en-GB" sz="2800" dirty="0" err="1" smtClean="0">
                <a:solidFill>
                  <a:srgbClr val="000000"/>
                </a:solidFill>
              </a:rPr>
              <a:t>anónima</a:t>
            </a:r>
            <a:r>
              <a:rPr lang="en-GB" sz="2800" dirty="0" smtClean="0">
                <a:solidFill>
                  <a:srgbClr val="000000"/>
                </a:solidFill>
              </a:rPr>
              <a:t> </a:t>
            </a:r>
            <a:r>
              <a:rPr lang="en-GB" sz="2800" dirty="0" err="1" smtClean="0">
                <a:solidFill>
                  <a:srgbClr val="000000"/>
                </a:solidFill>
              </a:rPr>
              <a:t>laboral</a:t>
            </a:r>
            <a:endParaRPr lang="en-GB" sz="2800" dirty="0" smtClean="0">
              <a:solidFill>
                <a:srgbClr val="000000"/>
              </a:solidFill>
            </a:endParaRP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Cooperativa</a:t>
            </a:r>
            <a:endParaRPr lang="en-GB" sz="2800" dirty="0" smtClean="0">
              <a:solidFill>
                <a:srgbClr val="000000"/>
              </a:solidFill>
            </a:endParaRPr>
          </a:p>
          <a:p>
            <a:pPr marL="1428750" lvl="2" indent="-514350">
              <a:lnSpc>
                <a:spcPct val="100000"/>
              </a:lnSpc>
              <a:spcBef>
                <a:spcPts val="80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solidFill>
                  <a:srgbClr val="000000"/>
                </a:solidFill>
              </a:rPr>
              <a:t>Comanditaria</a:t>
            </a:r>
            <a:r>
              <a:rPr lang="en-GB" sz="2800" dirty="0" smtClean="0">
                <a:solidFill>
                  <a:srgbClr val="000000"/>
                </a:solidFill>
              </a:rPr>
              <a:t>, etc </a:t>
            </a:r>
            <a:endParaRPr lang="en-GB" sz="2800" dirty="0">
              <a:solidFill>
                <a:srgbClr val="000000"/>
              </a:solidFill>
            </a:endParaRPr>
          </a:p>
        </p:txBody>
      </p:sp>
      <p:pic>
        <p:nvPicPr>
          <p:cNvPr id="3" name="Picture 1"/>
          <p:cNvPicPr>
            <a:picLocks noChangeAspect="1" noChangeArrowheads="1"/>
          </p:cNvPicPr>
          <p:nvPr/>
        </p:nvPicPr>
        <p:blipFill>
          <a:blip r:embed="rId2" cstate="print"/>
          <a:srcRect/>
          <a:stretch>
            <a:fillRect/>
          </a:stretch>
        </p:blipFill>
        <p:spPr bwMode="auto">
          <a:xfrm>
            <a:off x="200025" y="549275"/>
            <a:ext cx="8548688" cy="647477"/>
          </a:xfrm>
          <a:prstGeom prst="rect">
            <a:avLst/>
          </a:prstGeom>
          <a:noFill/>
          <a:ln w="9525">
            <a:noFill/>
            <a:round/>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200025" y="549275"/>
            <a:ext cx="8548688" cy="647477"/>
          </a:xfrm>
          <a:prstGeom prst="rect">
            <a:avLst/>
          </a:prstGeom>
          <a:noFill/>
          <a:ln w="9525">
            <a:noFill/>
            <a:round/>
            <a:headEnd/>
            <a:tailEnd/>
          </a:ln>
          <a:effectLst/>
        </p:spPr>
      </p:pic>
      <p:sp>
        <p:nvSpPr>
          <p:cNvPr id="3" name="Rectangle 2"/>
          <p:cNvSpPr>
            <a:spLocks noChangeArrowheads="1"/>
          </p:cNvSpPr>
          <p:nvPr/>
        </p:nvSpPr>
        <p:spPr bwMode="auto">
          <a:xfrm>
            <a:off x="683568" y="1916832"/>
            <a:ext cx="7772400" cy="2592288"/>
          </a:xfrm>
          <a:prstGeom prst="rect">
            <a:avLst/>
          </a:prstGeom>
          <a:noFill/>
          <a:ln w="9525">
            <a:noFill/>
            <a:round/>
            <a:headEnd/>
            <a:tailEnd/>
          </a:ln>
          <a:effectLst/>
        </p:spPr>
        <p:txBody>
          <a:bodyPr lIns="90000" tIns="46800" rIns="90000" bIns="46800"/>
          <a:lstStyle/>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smtClean="0">
                <a:solidFill>
                  <a:srgbClr val="000000"/>
                </a:solidFill>
              </a:rPr>
              <a:t>2. </a:t>
            </a:r>
            <a:r>
              <a:rPr lang="en-GB" sz="2800" b="1" u="sng" dirty="0" err="1" smtClean="0">
                <a:solidFill>
                  <a:srgbClr val="000000"/>
                </a:solidFill>
              </a:rPr>
              <a:t>Trámites</a:t>
            </a:r>
            <a:r>
              <a:rPr lang="en-GB" sz="2800" b="1" u="sng" dirty="0" smtClean="0">
                <a:solidFill>
                  <a:srgbClr val="000000"/>
                </a:solidFill>
              </a:rPr>
              <a:t> </a:t>
            </a:r>
            <a:r>
              <a:rPr lang="en-GB" sz="2800" b="1" u="sng" dirty="0" err="1" smtClean="0">
                <a:solidFill>
                  <a:srgbClr val="000000"/>
                </a:solidFill>
              </a:rPr>
              <a:t>para</a:t>
            </a:r>
            <a:r>
              <a:rPr lang="en-GB" sz="2800" b="1" u="sng" dirty="0" smtClean="0">
                <a:solidFill>
                  <a:srgbClr val="000000"/>
                </a:solidFill>
              </a:rPr>
              <a:t> </a:t>
            </a:r>
            <a:r>
              <a:rPr lang="en-GB" sz="2800" b="1" u="sng" dirty="0" err="1" smtClean="0">
                <a:solidFill>
                  <a:srgbClr val="000000"/>
                </a:solidFill>
              </a:rPr>
              <a:t>poner</a:t>
            </a:r>
            <a:r>
              <a:rPr lang="en-GB" sz="2800" b="1" u="sng" dirty="0" smtClean="0">
                <a:solidFill>
                  <a:srgbClr val="000000"/>
                </a:solidFill>
              </a:rPr>
              <a:t> en </a:t>
            </a:r>
            <a:r>
              <a:rPr lang="en-GB" sz="2800" b="1" u="sng" dirty="0" err="1" smtClean="0">
                <a:solidFill>
                  <a:srgbClr val="000000"/>
                </a:solidFill>
              </a:rPr>
              <a:t>marcha</a:t>
            </a:r>
            <a:r>
              <a:rPr lang="en-GB" sz="2800" b="1" u="sng" dirty="0" smtClean="0">
                <a:solidFill>
                  <a:srgbClr val="000000"/>
                </a:solidFill>
              </a:rPr>
              <a:t> mi </a:t>
            </a:r>
            <a:r>
              <a:rPr lang="en-GB" sz="2800" b="1" u="sng" dirty="0" err="1" smtClean="0">
                <a:solidFill>
                  <a:srgbClr val="000000"/>
                </a:solidFill>
              </a:rPr>
              <a:t>negocio</a:t>
            </a:r>
            <a:endParaRPr lang="en-GB" sz="2800" b="1" u="sng"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609600" y="1752600"/>
            <a:ext cx="7772400" cy="5105400"/>
          </a:xfrm>
          <a:solidFill>
            <a:srgbClr val="FFFFFF"/>
          </a:solidFill>
          <a:ln/>
        </p:spPr>
        <p:txBody>
          <a:bodyPr anchor="t"/>
          <a:lstStyle/>
          <a:p>
            <a:pPr marL="608013" indent="-608013" algn="l">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smtClean="0"/>
              <a:t>-CAPITALIZAR DESEMPLEO. </a:t>
            </a:r>
            <a:r>
              <a:rPr lang="en-GB" sz="2000" b="1" dirty="0" err="1" smtClean="0"/>
              <a:t>Oficina</a:t>
            </a:r>
            <a:r>
              <a:rPr lang="en-GB" sz="2000" b="1" dirty="0" smtClean="0"/>
              <a:t> del INEM</a:t>
            </a:r>
          </a:p>
          <a:p>
            <a:pPr marL="608013" indent="-608013" algn="l">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sz="2000" b="1" dirty="0" smtClean="0"/>
          </a:p>
          <a:p>
            <a:pPr lvl="2" algn="l"/>
            <a:r>
              <a:rPr lang="es-ES" sz="2000" b="1" dirty="0" smtClean="0"/>
              <a:t>¿QUIÉN PUEDE SOLICITAR LA CAPITALIZACIÓN DEL PARO?</a:t>
            </a:r>
          </a:p>
          <a:p>
            <a:pPr lvl="2" algn="l"/>
            <a:r>
              <a:rPr lang="es-ES" sz="2000" b="1" dirty="0" smtClean="0"/>
              <a:t>Cualquier desempleado que esté cobrando la prestación por desempleo.</a:t>
            </a:r>
            <a:r>
              <a:rPr lang="es-ES" sz="2000" dirty="0" smtClean="0"/>
              <a:t> Es uno de los aspectos más importantes, pues según la funcionaria muchos se adelantan y </a:t>
            </a:r>
            <a:r>
              <a:rPr lang="es-ES" sz="2000" b="1" dirty="0" smtClean="0"/>
              <a:t>crean su empresa antes de solicitar la capitalización del paro y se encuentran que no pueden acceder ni a ella, ni al cobro del paro</a:t>
            </a:r>
            <a:r>
              <a:rPr lang="es-ES" sz="2000" dirty="0" smtClean="0"/>
              <a:t>.</a:t>
            </a:r>
          </a:p>
          <a:p>
            <a:pPr lvl="2" algn="l"/>
            <a:r>
              <a:rPr lang="es-ES" sz="2000" dirty="0" smtClean="0"/>
              <a:t> Es muy importante que tengas claros estos puntos:</a:t>
            </a:r>
          </a:p>
          <a:p>
            <a:pPr lvl="2" algn="l"/>
            <a:r>
              <a:rPr lang="es-ES" sz="2000" dirty="0" smtClean="0"/>
              <a:t>-Has debido ser despedido, requisito fundamental para cobrar el paro.</a:t>
            </a:r>
          </a:p>
          <a:p>
            <a:pPr lvl="2" algn="l"/>
            <a:r>
              <a:rPr lang="es-ES" sz="2000" dirty="0" smtClean="0"/>
              <a:t>-No puedes estar dado de alta como autónomo</a:t>
            </a:r>
          </a:p>
          <a:p>
            <a:pPr lvl="2" algn="l"/>
            <a:r>
              <a:rPr lang="es-ES" sz="2000" dirty="0" smtClean="0"/>
              <a:t>-Te deben de quedar como mínimo 3 meses para la finalización del paro.</a:t>
            </a:r>
          </a:p>
          <a:p>
            <a:pPr lvl="2" algn="l"/>
            <a:r>
              <a:rPr lang="es-ES" sz="2000" dirty="0" smtClean="0"/>
              <a:t>-No puedes haber solicitado y obtenido la capitalización del paro en los 4 años anteriores.</a:t>
            </a:r>
          </a:p>
          <a:p>
            <a:pPr marL="608013" indent="-608013" algn="l">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sz="2000" b="1" dirty="0"/>
          </a:p>
        </p:txBody>
      </p:sp>
      <p:sp>
        <p:nvSpPr>
          <p:cNvPr id="4098" name="Rectangle 2"/>
          <p:cNvSpPr>
            <a:spLocks noChangeArrowheads="1"/>
          </p:cNvSpPr>
          <p:nvPr/>
        </p:nvSpPr>
        <p:spPr bwMode="auto">
          <a:xfrm>
            <a:off x="827088" y="836613"/>
            <a:ext cx="7315200" cy="762000"/>
          </a:xfrm>
          <a:prstGeom prst="rect">
            <a:avLst/>
          </a:prstGeom>
          <a:noFill/>
          <a:ln w="9360">
            <a:solidFill>
              <a:srgbClr val="000000"/>
            </a:solidFill>
            <a:miter lim="800000"/>
            <a:headEnd/>
            <a:tailEnd/>
          </a:ln>
          <a:effectLst/>
        </p:spPr>
        <p:txBody>
          <a:bodyPr lIns="90000" tIns="46800" rIns="90000" bIns="46800"/>
          <a:lstStyle/>
          <a:p>
            <a:pPr algn="ctr">
              <a:lnSpc>
                <a:spcPct val="100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solidFill>
                  <a:srgbClr val="000000"/>
                </a:solidFill>
              </a:rPr>
              <a:t>2.1.EMPRESARIO </a:t>
            </a:r>
            <a:r>
              <a:rPr lang="en-GB" b="1" dirty="0">
                <a:solidFill>
                  <a:srgbClr val="000000"/>
                </a:solidFill>
              </a:rPr>
              <a:t>INDIVIDUAL O AUTÓNOMO</a:t>
            </a:r>
          </a:p>
        </p:txBody>
      </p:sp>
      <p:pic>
        <p:nvPicPr>
          <p:cNvPr id="4099" name="Picture 3"/>
          <p:cNvPicPr>
            <a:picLocks noChangeAspect="1" noChangeArrowheads="1"/>
          </p:cNvPicPr>
          <p:nvPr/>
        </p:nvPicPr>
        <p:blipFill>
          <a:blip r:embed="rId3" cstate="print"/>
          <a:srcRect/>
          <a:stretch>
            <a:fillRect/>
          </a:stretch>
        </p:blipFill>
        <p:spPr bwMode="auto">
          <a:xfrm>
            <a:off x="179388" y="115888"/>
            <a:ext cx="4537075" cy="4318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268760"/>
            <a:ext cx="7770813" cy="5373216"/>
          </a:xfrm>
        </p:spPr>
        <p:txBody>
          <a:bodyPr/>
          <a:lstStyle/>
          <a:p>
            <a:pPr>
              <a:buNone/>
            </a:pPr>
            <a:r>
              <a:rPr lang="es-ES" sz="2000" b="1" dirty="0" smtClean="0"/>
              <a:t>CUANTÍAS A COBRAR.</a:t>
            </a:r>
          </a:p>
          <a:p>
            <a:r>
              <a:rPr lang="es-ES" sz="2000" b="1" dirty="0" smtClean="0"/>
              <a:t>Si vas a establecerte como autónomos o vas a crear una sociedad laboral.</a:t>
            </a:r>
            <a:r>
              <a:rPr lang="es-ES" sz="2000" dirty="0" smtClean="0"/>
              <a:t> La cantidad que se puede cobrar en un pago único es del </a:t>
            </a:r>
            <a:r>
              <a:rPr lang="es-ES" sz="2000" b="1" dirty="0" smtClean="0"/>
              <a:t>60% como norma general. Si eres menor de 30 años o mujer menor de 35 años, puedes solicitar hasta el </a:t>
            </a:r>
            <a:r>
              <a:rPr lang="es-ES" sz="2000" b="1" dirty="0" smtClean="0"/>
              <a:t>100% (con algunos requisitos como mantener la actividad </a:t>
            </a:r>
            <a:r>
              <a:rPr lang="es-ES" sz="2000" dirty="0" smtClean="0"/>
              <a:t>un </a:t>
            </a:r>
            <a:r>
              <a:rPr lang="es-ES" sz="2000" dirty="0" smtClean="0"/>
              <a:t>mínimo de 18 meses</a:t>
            </a:r>
            <a:r>
              <a:rPr lang="es-ES" sz="2000" dirty="0" smtClean="0"/>
              <a:t>.)</a:t>
            </a:r>
            <a:endParaRPr lang="es-ES" sz="2000" dirty="0" smtClean="0"/>
          </a:p>
          <a:p>
            <a:r>
              <a:rPr lang="es-ES" sz="2000" dirty="0" smtClean="0"/>
              <a:t>El </a:t>
            </a:r>
            <a:r>
              <a:rPr lang="es-ES" sz="2000" dirty="0" smtClean="0"/>
              <a:t>resto del dinero se destina a pagar las cuotas de la Seguridad Social que como autónomo estarás obligado a pagar según tu cotización.</a:t>
            </a:r>
            <a:r>
              <a:rPr lang="es-ES" sz="2000" b="1" dirty="0" smtClean="0"/>
              <a:t> Los autónomos con una minusvalía </a:t>
            </a:r>
            <a:r>
              <a:rPr lang="es-ES" sz="2000" dirty="0" smtClean="0"/>
              <a:t>igual o superior al 33% pueden </a:t>
            </a:r>
            <a:r>
              <a:rPr lang="es-ES" sz="2000" b="1" dirty="0" smtClean="0"/>
              <a:t>solicitar el 100% del capital pendiente de cobrar.</a:t>
            </a:r>
            <a:endParaRPr lang="es-ES" sz="2000" dirty="0" smtClean="0"/>
          </a:p>
          <a:p>
            <a:r>
              <a:rPr lang="es-ES" sz="2000" b="1" dirty="0" smtClean="0"/>
              <a:t>Si por otro lado, vas a incorporarte como socio trabajador a una cooperativa o sociedad laboral.</a:t>
            </a:r>
            <a:r>
              <a:rPr lang="es-ES" sz="2000" dirty="0" smtClean="0"/>
              <a:t> Podrás solicitar el pago único para la compra de acciones o participaciones y así poder ingresar como socio trabajador en dicha sociedad. En este caso, el INEM estudiará detenidamente tu caso, y podría </a:t>
            </a:r>
            <a:r>
              <a:rPr lang="es-ES" sz="2000" dirty="0" smtClean="0"/>
              <a:t>el importe que corresponda a la aportación a la sociedad. </a:t>
            </a:r>
            <a:r>
              <a:rPr lang="es-ES" sz="2000" dirty="0" smtClean="0"/>
              <a:t>El resto de dinero se empleará, al igual que el caso anterior, para subvencionar la cotización del trabajador a la seguridad social.</a:t>
            </a:r>
          </a:p>
          <a:p>
            <a:endParaRPr lang="es-ES" dirty="0"/>
          </a:p>
        </p:txBody>
      </p:sp>
      <p:pic>
        <p:nvPicPr>
          <p:cNvPr id="4" name="Picture 3"/>
          <p:cNvPicPr>
            <a:picLocks noChangeAspect="1" noChangeArrowheads="1"/>
          </p:cNvPicPr>
          <p:nvPr/>
        </p:nvPicPr>
        <p:blipFill>
          <a:blip r:embed="rId2" cstate="print"/>
          <a:srcRect/>
          <a:stretch>
            <a:fillRect/>
          </a:stretch>
        </p:blipFill>
        <p:spPr bwMode="auto">
          <a:xfrm>
            <a:off x="179388" y="115888"/>
            <a:ext cx="4537075" cy="431800"/>
          </a:xfrm>
          <a:prstGeom prst="rect">
            <a:avLst/>
          </a:prstGeom>
          <a:noFill/>
          <a:ln w="9525">
            <a:noFill/>
            <a:round/>
            <a:headEnd/>
            <a:tailEnd/>
          </a:ln>
          <a:effectLst/>
        </p:spPr>
      </p:pic>
      <p:sp>
        <p:nvSpPr>
          <p:cNvPr id="5" name="Rectangle 2"/>
          <p:cNvSpPr>
            <a:spLocks noChangeArrowheads="1"/>
          </p:cNvSpPr>
          <p:nvPr/>
        </p:nvSpPr>
        <p:spPr bwMode="auto">
          <a:xfrm>
            <a:off x="755576" y="692696"/>
            <a:ext cx="7315200" cy="504056"/>
          </a:xfrm>
          <a:prstGeom prst="rect">
            <a:avLst/>
          </a:prstGeom>
          <a:noFill/>
          <a:ln w="9360">
            <a:solidFill>
              <a:srgbClr val="000000"/>
            </a:solidFill>
            <a:miter lim="800000"/>
            <a:headEnd/>
            <a:tailEnd/>
          </a:ln>
          <a:effectLst/>
        </p:spPr>
        <p:txBody>
          <a:bodyPr lIns="90000" tIns="46800" rIns="90000" bIns="46800"/>
          <a:lstStyle/>
          <a:p>
            <a:pPr algn="ctr">
              <a:lnSpc>
                <a:spcPct val="100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solidFill>
                  <a:srgbClr val="000000"/>
                </a:solidFill>
              </a:rPr>
              <a:t>2.1.EMPRESARIO </a:t>
            </a:r>
            <a:r>
              <a:rPr lang="en-GB" b="1" dirty="0">
                <a:solidFill>
                  <a:srgbClr val="000000"/>
                </a:solidFill>
              </a:rPr>
              <a:t>INDIVIDUAL O AUTÓNOMO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179512" y="0"/>
            <a:ext cx="8548688" cy="647477"/>
          </a:xfrm>
          <a:prstGeom prst="rect">
            <a:avLst/>
          </a:prstGeom>
          <a:noFill/>
          <a:ln w="9525">
            <a:noFill/>
            <a:round/>
            <a:headEnd/>
            <a:tailEnd/>
          </a:ln>
          <a:effectLst/>
        </p:spPr>
      </p:pic>
      <p:sp>
        <p:nvSpPr>
          <p:cNvPr id="3" name="Rectangle 2"/>
          <p:cNvSpPr>
            <a:spLocks noChangeArrowheads="1"/>
          </p:cNvSpPr>
          <p:nvPr/>
        </p:nvSpPr>
        <p:spPr bwMode="auto">
          <a:xfrm>
            <a:off x="683568" y="1484784"/>
            <a:ext cx="7772400" cy="5373216"/>
          </a:xfrm>
          <a:prstGeom prst="rect">
            <a:avLst/>
          </a:prstGeom>
          <a:noFill/>
          <a:ln w="9525">
            <a:noFill/>
            <a:round/>
            <a:headEnd/>
            <a:tailEnd/>
          </a:ln>
          <a:effectLst/>
        </p:spPr>
        <p:txBody>
          <a:bodyPr lIns="90000" tIns="46800" rIns="90000" bIns="46800"/>
          <a:lstStyle/>
          <a:p>
            <a:pPr marL="608013" indent="-608013" algn="just">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smtClean="0">
                <a:solidFill>
                  <a:schemeClr val="tx1"/>
                </a:solidFill>
              </a:rPr>
              <a:t>-AYUNTAMIENTO. (</a:t>
            </a:r>
            <a:r>
              <a:rPr lang="en-GB" sz="2000" b="1" dirty="0" err="1" smtClean="0">
                <a:solidFill>
                  <a:schemeClr val="tx1"/>
                </a:solidFill>
              </a:rPr>
              <a:t>Tfno</a:t>
            </a:r>
            <a:r>
              <a:rPr lang="en-GB" sz="2000" b="1" dirty="0" smtClean="0">
                <a:solidFill>
                  <a:schemeClr val="tx1"/>
                </a:solidFill>
              </a:rPr>
              <a:t>. 010)‏</a:t>
            </a:r>
          </a:p>
          <a:p>
            <a:pPr marL="608013" lvl="1" indent="-608013" algn="just">
              <a:lnSpc>
                <a:spcPct val="80000"/>
              </a:lnSpc>
              <a:spcBef>
                <a:spcPts val="500"/>
              </a:spcBef>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err="1" smtClean="0">
                <a:solidFill>
                  <a:schemeClr val="tx1"/>
                </a:solidFill>
              </a:rPr>
              <a:t>Obtención</a:t>
            </a:r>
            <a:r>
              <a:rPr lang="en-GB" sz="2000" b="1" dirty="0" smtClean="0">
                <a:solidFill>
                  <a:schemeClr val="tx1"/>
                </a:solidFill>
              </a:rPr>
              <a:t> IAE: </a:t>
            </a:r>
            <a:r>
              <a:rPr lang="en-GB" sz="2000" b="1" dirty="0" err="1" smtClean="0">
                <a:solidFill>
                  <a:schemeClr val="tx1"/>
                </a:solidFill>
              </a:rPr>
              <a:t>Actividad</a:t>
            </a:r>
            <a:r>
              <a:rPr lang="en-GB" sz="2000" b="1" dirty="0" smtClean="0">
                <a:solidFill>
                  <a:schemeClr val="tx1"/>
                </a:solidFill>
              </a:rPr>
              <a:t> </a:t>
            </a:r>
            <a:r>
              <a:rPr lang="en-GB" sz="2000" b="1" dirty="0" err="1" smtClean="0">
                <a:solidFill>
                  <a:schemeClr val="tx1"/>
                </a:solidFill>
              </a:rPr>
              <a:t>empresarial</a:t>
            </a:r>
            <a:r>
              <a:rPr lang="en-GB" sz="2000" b="1" dirty="0" smtClean="0">
                <a:solidFill>
                  <a:schemeClr val="tx1"/>
                </a:solidFill>
              </a:rPr>
              <a:t> o </a:t>
            </a:r>
            <a:r>
              <a:rPr lang="en-GB" sz="2000" b="1" dirty="0" err="1" smtClean="0">
                <a:solidFill>
                  <a:schemeClr val="tx1"/>
                </a:solidFill>
              </a:rPr>
              <a:t>profesional</a:t>
            </a:r>
            <a:endParaRPr lang="en-GB" sz="2000" b="1" dirty="0" smtClean="0">
              <a:solidFill>
                <a:schemeClr val="tx1"/>
              </a:solidFill>
            </a:endParaRPr>
          </a:p>
          <a:p>
            <a:pPr marL="608013" lvl="1" indent="-608013" algn="just">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200" b="1" dirty="0" smtClean="0">
                <a:solidFill>
                  <a:schemeClr val="tx1"/>
                </a:solidFill>
              </a:rPr>
              <a:t>http://www.navarra.es/home_es/Gobierno+de+Navarra/Organigrama/Los+departamentos/Economia+y+Hacienda/Organigrama/Estructura+Organica/Hacienda/Informacion+Fiscal/Normativa+Fiscal/Tributos+locales/Normativa+Vigente.htm</a:t>
            </a:r>
            <a:endParaRPr lang="en-GB" sz="1200" b="1" dirty="0" smtClean="0">
              <a:solidFill>
                <a:schemeClr val="tx1"/>
              </a:solidFill>
            </a:endParaRPr>
          </a:p>
          <a:p>
            <a:pPr marL="608013" lvl="1" indent="-608013" algn="just">
              <a:lnSpc>
                <a:spcPct val="80000"/>
              </a:lnSpc>
              <a:spcBef>
                <a:spcPts val="500"/>
              </a:spcBef>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err="1" smtClean="0">
                <a:solidFill>
                  <a:schemeClr val="tx1"/>
                </a:solidFill>
              </a:rPr>
              <a:t>Licencias</a:t>
            </a:r>
            <a:r>
              <a:rPr lang="en-GB" sz="2000" b="1" dirty="0" smtClean="0">
                <a:solidFill>
                  <a:schemeClr val="tx1"/>
                </a:solidFill>
              </a:rPr>
              <a:t> de </a:t>
            </a:r>
            <a:r>
              <a:rPr lang="en-GB" sz="2000" b="1" dirty="0" err="1" smtClean="0">
                <a:solidFill>
                  <a:schemeClr val="tx1"/>
                </a:solidFill>
              </a:rPr>
              <a:t>obra</a:t>
            </a:r>
            <a:r>
              <a:rPr lang="en-GB" sz="2000" b="1" dirty="0" smtClean="0">
                <a:solidFill>
                  <a:schemeClr val="tx1"/>
                </a:solidFill>
              </a:rPr>
              <a:t>  </a:t>
            </a:r>
            <a:r>
              <a:rPr lang="en-GB" sz="2000" b="1" dirty="0" err="1" smtClean="0">
                <a:solidFill>
                  <a:schemeClr val="tx1"/>
                </a:solidFill>
              </a:rPr>
              <a:t>si</a:t>
            </a:r>
            <a:r>
              <a:rPr lang="en-GB" sz="2000" b="1" dirty="0" smtClean="0">
                <a:solidFill>
                  <a:schemeClr val="tx1"/>
                </a:solidFill>
              </a:rPr>
              <a:t> se </a:t>
            </a:r>
            <a:r>
              <a:rPr lang="en-GB" sz="2000" b="1" dirty="0" err="1" smtClean="0">
                <a:solidFill>
                  <a:schemeClr val="tx1"/>
                </a:solidFill>
              </a:rPr>
              <a:t>necesitase</a:t>
            </a:r>
            <a:r>
              <a:rPr lang="en-GB" sz="2000" b="1" dirty="0" smtClean="0">
                <a:solidFill>
                  <a:schemeClr val="tx1"/>
                </a:solidFill>
              </a:rPr>
              <a:t>: 5%</a:t>
            </a:r>
          </a:p>
          <a:p>
            <a:pPr marL="608013" lvl="1" indent="-608013" algn="just">
              <a:lnSpc>
                <a:spcPct val="80000"/>
              </a:lnSpc>
              <a:spcBef>
                <a:spcPts val="500"/>
              </a:spcBef>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err="1" smtClean="0">
                <a:solidFill>
                  <a:schemeClr val="tx1"/>
                </a:solidFill>
              </a:rPr>
              <a:t>Licencia</a:t>
            </a:r>
            <a:r>
              <a:rPr lang="en-GB" sz="2000" b="1" dirty="0" smtClean="0">
                <a:solidFill>
                  <a:schemeClr val="tx1"/>
                </a:solidFill>
              </a:rPr>
              <a:t> de </a:t>
            </a:r>
            <a:r>
              <a:rPr lang="en-GB" sz="2000" b="1" dirty="0" err="1" smtClean="0">
                <a:solidFill>
                  <a:schemeClr val="tx1"/>
                </a:solidFill>
              </a:rPr>
              <a:t>apertura</a:t>
            </a:r>
            <a:r>
              <a:rPr lang="en-GB" sz="2000" b="1" dirty="0" smtClean="0">
                <a:solidFill>
                  <a:schemeClr val="tx1"/>
                </a:solidFill>
              </a:rPr>
              <a:t> </a:t>
            </a:r>
            <a:r>
              <a:rPr lang="en-GB" sz="2000" b="1" dirty="0" err="1" smtClean="0">
                <a:solidFill>
                  <a:schemeClr val="tx1"/>
                </a:solidFill>
              </a:rPr>
              <a:t>si</a:t>
            </a:r>
            <a:r>
              <a:rPr lang="en-GB" sz="2000" b="1" dirty="0" smtClean="0">
                <a:solidFill>
                  <a:schemeClr val="tx1"/>
                </a:solidFill>
              </a:rPr>
              <a:t> </a:t>
            </a:r>
            <a:r>
              <a:rPr lang="en-GB" sz="2000" b="1" dirty="0" err="1" smtClean="0">
                <a:solidFill>
                  <a:schemeClr val="tx1"/>
                </a:solidFill>
              </a:rPr>
              <a:t>necesitase</a:t>
            </a:r>
            <a:endParaRPr lang="en-GB" sz="2000" b="1" dirty="0" smtClean="0">
              <a:solidFill>
                <a:schemeClr val="tx1"/>
              </a:solidFill>
            </a:endParaRPr>
          </a:p>
          <a:p>
            <a:pPr marL="608013" lvl="1" indent="-608013" algn="just">
              <a:lnSpc>
                <a:spcPct val="80000"/>
              </a:lnSpc>
              <a:spcBef>
                <a:spcPts val="500"/>
              </a:spcBef>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err="1" smtClean="0">
                <a:solidFill>
                  <a:schemeClr val="tx1"/>
                </a:solidFill>
              </a:rPr>
              <a:t>Licencia</a:t>
            </a:r>
            <a:r>
              <a:rPr lang="en-GB" sz="2000" b="1" dirty="0" smtClean="0">
                <a:solidFill>
                  <a:schemeClr val="tx1"/>
                </a:solidFill>
              </a:rPr>
              <a:t> de </a:t>
            </a:r>
            <a:r>
              <a:rPr lang="en-GB" sz="2000" b="1" dirty="0" err="1" smtClean="0">
                <a:solidFill>
                  <a:schemeClr val="tx1"/>
                </a:solidFill>
              </a:rPr>
              <a:t>actividad</a:t>
            </a:r>
            <a:endParaRPr lang="en-GB" sz="2000" b="1" dirty="0" smtClean="0">
              <a:solidFill>
                <a:schemeClr val="tx1"/>
              </a:solidFill>
            </a:endParaRPr>
          </a:p>
          <a:p>
            <a:pPr marL="608013" indent="-608013" algn="just">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smtClean="0">
                <a:solidFill>
                  <a:schemeClr val="tx1"/>
                </a:solidFill>
              </a:rPr>
              <a:t>-</a:t>
            </a:r>
            <a:r>
              <a:rPr lang="en-GB" sz="2000" b="1" dirty="0" smtClean="0">
                <a:solidFill>
                  <a:schemeClr val="tx1"/>
                </a:solidFill>
              </a:rPr>
              <a:t>SEGURIDAD SOCIAL: </a:t>
            </a:r>
            <a:r>
              <a:rPr lang="en-GB" sz="2000" b="1" dirty="0" err="1" smtClean="0">
                <a:solidFill>
                  <a:schemeClr val="tx1"/>
                </a:solidFill>
              </a:rPr>
              <a:t>Conde</a:t>
            </a:r>
            <a:r>
              <a:rPr lang="en-GB" sz="2000" b="1" dirty="0" smtClean="0">
                <a:solidFill>
                  <a:schemeClr val="tx1"/>
                </a:solidFill>
              </a:rPr>
              <a:t> </a:t>
            </a:r>
            <a:r>
              <a:rPr lang="en-GB" sz="2000" b="1" dirty="0" err="1" smtClean="0">
                <a:solidFill>
                  <a:schemeClr val="tx1"/>
                </a:solidFill>
              </a:rPr>
              <a:t>Oliveto</a:t>
            </a:r>
            <a:r>
              <a:rPr lang="en-GB" sz="2000" b="1" dirty="0" smtClean="0">
                <a:solidFill>
                  <a:schemeClr val="tx1"/>
                </a:solidFill>
              </a:rPr>
              <a:t>. (</a:t>
            </a:r>
            <a:r>
              <a:rPr lang="en-GB" sz="2000" b="1" dirty="0" err="1" smtClean="0">
                <a:solidFill>
                  <a:schemeClr val="tx1"/>
                </a:solidFill>
              </a:rPr>
              <a:t>Tfno</a:t>
            </a:r>
            <a:r>
              <a:rPr lang="en-GB" sz="2000" b="1" dirty="0" smtClean="0">
                <a:solidFill>
                  <a:schemeClr val="tx1"/>
                </a:solidFill>
              </a:rPr>
              <a:t>. 901 50 20 50)‏</a:t>
            </a:r>
          </a:p>
          <a:p>
            <a:pPr marL="608013" indent="-608013" algn="just">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smtClean="0">
                <a:solidFill>
                  <a:schemeClr val="tx1"/>
                </a:solidFill>
              </a:rPr>
              <a:t>	</a:t>
            </a:r>
            <a:r>
              <a:rPr lang="en-GB" sz="2000" b="1" dirty="0" err="1" smtClean="0">
                <a:solidFill>
                  <a:schemeClr val="tx1"/>
                </a:solidFill>
              </a:rPr>
              <a:t>Obtención</a:t>
            </a:r>
            <a:r>
              <a:rPr lang="en-GB" sz="2000" b="1" dirty="0" smtClean="0">
                <a:solidFill>
                  <a:schemeClr val="tx1"/>
                </a:solidFill>
              </a:rPr>
              <a:t> Alta en </a:t>
            </a:r>
            <a:r>
              <a:rPr lang="en-GB" sz="2000" b="1" dirty="0" err="1" smtClean="0">
                <a:solidFill>
                  <a:schemeClr val="tx1"/>
                </a:solidFill>
              </a:rPr>
              <a:t>Régimen</a:t>
            </a:r>
            <a:r>
              <a:rPr lang="en-GB" sz="2000" b="1" dirty="0" smtClean="0">
                <a:solidFill>
                  <a:schemeClr val="tx1"/>
                </a:solidFill>
              </a:rPr>
              <a:t> Especial de </a:t>
            </a:r>
            <a:r>
              <a:rPr lang="en-GB" sz="2000" b="1" dirty="0" err="1" smtClean="0">
                <a:solidFill>
                  <a:schemeClr val="tx1"/>
                </a:solidFill>
              </a:rPr>
              <a:t>Trabajadores</a:t>
            </a:r>
            <a:r>
              <a:rPr lang="en-GB" sz="2000" b="1" dirty="0" smtClean="0">
                <a:solidFill>
                  <a:schemeClr val="tx1"/>
                </a:solidFill>
              </a:rPr>
              <a:t> </a:t>
            </a:r>
            <a:r>
              <a:rPr lang="en-GB" sz="2000" b="1" dirty="0" err="1" smtClean="0">
                <a:solidFill>
                  <a:schemeClr val="tx1"/>
                </a:solidFill>
              </a:rPr>
              <a:t>Autónomos</a:t>
            </a:r>
            <a:r>
              <a:rPr lang="en-GB" sz="2000" b="1" dirty="0" smtClean="0">
                <a:solidFill>
                  <a:schemeClr val="tx1"/>
                </a:solidFill>
              </a:rPr>
              <a:t> (RETA).</a:t>
            </a:r>
          </a:p>
          <a:p>
            <a:pPr marL="608013" indent="-608013" algn="just">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2000" b="1" dirty="0" smtClean="0">
                <a:solidFill>
                  <a:schemeClr val="tx1"/>
                </a:solidFill>
              </a:rPr>
              <a:t>-OBLIGACIONES FISCALES (Hacienda: </a:t>
            </a:r>
            <a:r>
              <a:rPr lang="en-GB" sz="2000" b="1" dirty="0" smtClean="0">
                <a:solidFill>
                  <a:schemeClr val="tx1"/>
                </a:solidFill>
              </a:rPr>
              <a:t>C/</a:t>
            </a:r>
            <a:r>
              <a:rPr lang="en-GB" sz="2000" b="1" dirty="0" err="1" smtClean="0">
                <a:solidFill>
                  <a:schemeClr val="tx1"/>
                </a:solidFill>
              </a:rPr>
              <a:t>Esquiroz</a:t>
            </a:r>
            <a:r>
              <a:rPr lang="en-GB" sz="2000" b="1" dirty="0" smtClean="0">
                <a:solidFill>
                  <a:schemeClr val="tx1"/>
                </a:solidFill>
              </a:rPr>
              <a:t> </a:t>
            </a:r>
            <a:r>
              <a:rPr lang="en-GB" sz="2000" b="1" dirty="0" smtClean="0">
                <a:solidFill>
                  <a:schemeClr val="tx1"/>
                </a:solidFill>
              </a:rPr>
              <a:t>16</a:t>
            </a:r>
            <a:r>
              <a:rPr lang="en-GB" sz="2000" b="1" dirty="0" smtClean="0">
                <a:solidFill>
                  <a:schemeClr val="tx1"/>
                </a:solidFill>
              </a:rPr>
              <a:t>, </a:t>
            </a:r>
            <a:r>
              <a:rPr lang="en-GB" sz="2000" b="1" dirty="0" err="1" smtClean="0">
                <a:solidFill>
                  <a:schemeClr val="tx1"/>
                </a:solidFill>
              </a:rPr>
              <a:t>tfno</a:t>
            </a:r>
            <a:r>
              <a:rPr lang="en-GB" sz="2000" b="1" dirty="0" smtClean="0">
                <a:solidFill>
                  <a:schemeClr val="tx1"/>
                </a:solidFill>
              </a:rPr>
              <a:t>. 948 50 51 52): 	</a:t>
            </a:r>
          </a:p>
          <a:p>
            <a:pPr marL="989013" lvl="1" indent="-531813" algn="just">
              <a:lnSpc>
                <a:spcPct val="80000"/>
              </a:lnSpc>
              <a:spcBef>
                <a:spcPts val="4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800" b="1" dirty="0" smtClean="0">
                <a:solidFill>
                  <a:schemeClr val="tx1"/>
                </a:solidFill>
              </a:rPr>
              <a:t>IRPF</a:t>
            </a: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b="1" dirty="0" err="1" smtClean="0">
                <a:solidFill>
                  <a:schemeClr val="tx1"/>
                </a:solidFill>
              </a:rPr>
              <a:t>Fraccionamientos</a:t>
            </a:r>
            <a:r>
              <a:rPr lang="en-GB" sz="1400" b="1" dirty="0" smtClean="0">
                <a:solidFill>
                  <a:schemeClr val="tx1"/>
                </a:solidFill>
              </a:rPr>
              <a:t> del IRPF (</a:t>
            </a:r>
            <a:r>
              <a:rPr lang="en-GB" sz="1400" b="1" dirty="0" err="1" smtClean="0">
                <a:solidFill>
                  <a:schemeClr val="tx1"/>
                </a:solidFill>
              </a:rPr>
              <a:t>trimestral</a:t>
            </a:r>
            <a:r>
              <a:rPr lang="en-GB" sz="1400" b="1" dirty="0" smtClean="0">
                <a:solidFill>
                  <a:schemeClr val="tx1"/>
                </a:solidFill>
              </a:rPr>
              <a:t>; </a:t>
            </a:r>
            <a:r>
              <a:rPr lang="en-GB" sz="1400" b="1" dirty="0" err="1" smtClean="0">
                <a:solidFill>
                  <a:schemeClr val="tx1"/>
                </a:solidFill>
              </a:rPr>
              <a:t>impresos</a:t>
            </a:r>
            <a:r>
              <a:rPr lang="en-GB" sz="1400" b="1" dirty="0" smtClean="0">
                <a:solidFill>
                  <a:schemeClr val="tx1"/>
                </a:solidFill>
              </a:rPr>
              <a:t>: 130 y </a:t>
            </a:r>
            <a:r>
              <a:rPr lang="en-GB" sz="1400" b="1" dirty="0" err="1" smtClean="0">
                <a:solidFill>
                  <a:schemeClr val="tx1"/>
                </a:solidFill>
              </a:rPr>
              <a:t>carta</a:t>
            </a:r>
            <a:r>
              <a:rPr lang="en-GB" sz="1400" b="1" dirty="0" smtClean="0">
                <a:solidFill>
                  <a:schemeClr val="tx1"/>
                </a:solidFill>
              </a:rPr>
              <a:t> de </a:t>
            </a:r>
            <a:r>
              <a:rPr lang="en-GB" sz="1400" b="1" dirty="0" err="1" smtClean="0">
                <a:solidFill>
                  <a:schemeClr val="tx1"/>
                </a:solidFill>
              </a:rPr>
              <a:t>pago</a:t>
            </a:r>
            <a:r>
              <a:rPr lang="en-GB" sz="1400" b="1" dirty="0" smtClean="0">
                <a:solidFill>
                  <a:schemeClr val="tx1"/>
                </a:solidFill>
              </a:rPr>
              <a:t>)‏</a:t>
            </a: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b="1" dirty="0" err="1" smtClean="0">
                <a:solidFill>
                  <a:schemeClr val="tx1"/>
                </a:solidFill>
              </a:rPr>
              <a:t>Declaración</a:t>
            </a:r>
            <a:r>
              <a:rPr lang="en-GB" sz="1400" b="1" dirty="0" smtClean="0">
                <a:solidFill>
                  <a:schemeClr val="tx1"/>
                </a:solidFill>
              </a:rPr>
              <a:t> de IRPF (</a:t>
            </a:r>
            <a:r>
              <a:rPr lang="en-GB" sz="1400" b="1" dirty="0" err="1" smtClean="0">
                <a:solidFill>
                  <a:schemeClr val="tx1"/>
                </a:solidFill>
              </a:rPr>
              <a:t>campaña</a:t>
            </a:r>
            <a:r>
              <a:rPr lang="en-GB" sz="1400" b="1" dirty="0" smtClean="0">
                <a:solidFill>
                  <a:schemeClr val="tx1"/>
                </a:solidFill>
              </a:rPr>
              <a:t> de </a:t>
            </a:r>
            <a:r>
              <a:rPr lang="en-GB" sz="1400" b="1" dirty="0" err="1" smtClean="0">
                <a:solidFill>
                  <a:schemeClr val="tx1"/>
                </a:solidFill>
              </a:rPr>
              <a:t>renta</a:t>
            </a:r>
            <a:r>
              <a:rPr lang="en-GB" sz="1400" b="1" dirty="0" smtClean="0">
                <a:solidFill>
                  <a:schemeClr val="tx1"/>
                </a:solidFill>
              </a:rPr>
              <a:t> de </a:t>
            </a:r>
            <a:r>
              <a:rPr lang="en-GB" sz="1400" b="1" dirty="0" err="1" smtClean="0">
                <a:solidFill>
                  <a:schemeClr val="tx1"/>
                </a:solidFill>
              </a:rPr>
              <a:t>abril</a:t>
            </a:r>
            <a:r>
              <a:rPr lang="en-GB" sz="1400" b="1" dirty="0" smtClean="0">
                <a:solidFill>
                  <a:schemeClr val="tx1"/>
                </a:solidFill>
              </a:rPr>
              <a:t> a </a:t>
            </a:r>
            <a:r>
              <a:rPr lang="en-GB" sz="1400" b="1" dirty="0" err="1" smtClean="0">
                <a:solidFill>
                  <a:schemeClr val="tx1"/>
                </a:solidFill>
              </a:rPr>
              <a:t>junio</a:t>
            </a:r>
            <a:r>
              <a:rPr lang="en-GB" sz="1400" b="1" dirty="0" smtClean="0">
                <a:solidFill>
                  <a:schemeClr val="tx1"/>
                </a:solidFill>
              </a:rPr>
              <a:t> </a:t>
            </a:r>
            <a:r>
              <a:rPr lang="en-GB" sz="1400" b="1" dirty="0" err="1" smtClean="0">
                <a:solidFill>
                  <a:schemeClr val="tx1"/>
                </a:solidFill>
              </a:rPr>
              <a:t>aproximadamente</a:t>
            </a:r>
            <a:r>
              <a:rPr lang="en-GB" sz="1400" b="1" dirty="0" smtClean="0">
                <a:solidFill>
                  <a:schemeClr val="tx1"/>
                </a:solidFill>
              </a:rPr>
              <a:t>)‏</a:t>
            </a: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b="1" dirty="0" err="1" smtClean="0">
                <a:solidFill>
                  <a:schemeClr val="tx1"/>
                </a:solidFill>
              </a:rPr>
              <a:t>Declaración</a:t>
            </a:r>
            <a:r>
              <a:rPr lang="en-GB" sz="1400" b="1" dirty="0" smtClean="0">
                <a:solidFill>
                  <a:schemeClr val="tx1"/>
                </a:solidFill>
              </a:rPr>
              <a:t> </a:t>
            </a:r>
            <a:r>
              <a:rPr lang="en-GB" sz="1400" b="1" dirty="0" err="1" smtClean="0">
                <a:solidFill>
                  <a:schemeClr val="tx1"/>
                </a:solidFill>
              </a:rPr>
              <a:t>operaciones</a:t>
            </a:r>
            <a:r>
              <a:rPr lang="en-GB" sz="1400" b="1" dirty="0" smtClean="0">
                <a:solidFill>
                  <a:schemeClr val="tx1"/>
                </a:solidFill>
              </a:rPr>
              <a:t> con </a:t>
            </a:r>
            <a:r>
              <a:rPr lang="en-GB" sz="1400" b="1" dirty="0" err="1" smtClean="0">
                <a:solidFill>
                  <a:schemeClr val="tx1"/>
                </a:solidFill>
              </a:rPr>
              <a:t>terceras</a:t>
            </a:r>
            <a:r>
              <a:rPr lang="en-GB" sz="1400" b="1" dirty="0" smtClean="0">
                <a:solidFill>
                  <a:schemeClr val="tx1"/>
                </a:solidFill>
              </a:rPr>
              <a:t> personas (F-50 </a:t>
            </a:r>
            <a:r>
              <a:rPr lang="en-GB" sz="1400" b="1" dirty="0" err="1" smtClean="0">
                <a:solidFill>
                  <a:schemeClr val="tx1"/>
                </a:solidFill>
              </a:rPr>
              <a:t>mes</a:t>
            </a:r>
            <a:r>
              <a:rPr lang="en-GB" sz="1400" b="1" dirty="0" smtClean="0">
                <a:solidFill>
                  <a:schemeClr val="tx1"/>
                </a:solidFill>
              </a:rPr>
              <a:t> de </a:t>
            </a:r>
            <a:r>
              <a:rPr lang="en-GB" sz="1400" b="1" dirty="0" err="1" smtClean="0">
                <a:solidFill>
                  <a:schemeClr val="tx1"/>
                </a:solidFill>
              </a:rPr>
              <a:t>marzo</a:t>
            </a:r>
            <a:r>
              <a:rPr lang="en-GB" sz="1400" b="1" dirty="0" smtClean="0">
                <a:solidFill>
                  <a:schemeClr val="tx1"/>
                </a:solidFill>
              </a:rPr>
              <a:t>)‏</a:t>
            </a: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b="1" dirty="0" err="1" smtClean="0">
                <a:solidFill>
                  <a:schemeClr val="tx1"/>
                </a:solidFill>
              </a:rPr>
              <a:t>Elaboración</a:t>
            </a:r>
            <a:r>
              <a:rPr lang="en-GB" sz="1400" b="1" dirty="0" smtClean="0">
                <a:solidFill>
                  <a:schemeClr val="tx1"/>
                </a:solidFill>
              </a:rPr>
              <a:t> de </a:t>
            </a:r>
            <a:r>
              <a:rPr lang="en-GB" sz="1400" b="1" dirty="0" err="1" smtClean="0">
                <a:solidFill>
                  <a:schemeClr val="tx1"/>
                </a:solidFill>
              </a:rPr>
              <a:t>libros</a:t>
            </a:r>
            <a:r>
              <a:rPr lang="en-GB" sz="1400" b="1" dirty="0" smtClean="0">
                <a:solidFill>
                  <a:schemeClr val="tx1"/>
                </a:solidFill>
              </a:rPr>
              <a:t> de </a:t>
            </a:r>
            <a:r>
              <a:rPr lang="en-GB" sz="1400" b="1" dirty="0" err="1" smtClean="0">
                <a:solidFill>
                  <a:schemeClr val="tx1"/>
                </a:solidFill>
              </a:rPr>
              <a:t>registros</a:t>
            </a:r>
            <a:r>
              <a:rPr lang="en-GB" sz="1400" b="1" dirty="0" smtClean="0">
                <a:solidFill>
                  <a:schemeClr val="tx1"/>
                </a:solidFill>
              </a:rPr>
              <a:t> (</a:t>
            </a:r>
            <a:r>
              <a:rPr lang="en-GB" sz="1400" b="1" dirty="0" err="1" smtClean="0">
                <a:solidFill>
                  <a:schemeClr val="tx1"/>
                </a:solidFill>
              </a:rPr>
              <a:t>manuales</a:t>
            </a:r>
            <a:r>
              <a:rPr lang="en-GB" sz="1400" b="1" dirty="0" smtClean="0">
                <a:solidFill>
                  <a:schemeClr val="tx1"/>
                </a:solidFill>
              </a:rPr>
              <a:t> o en excel </a:t>
            </a:r>
            <a:r>
              <a:rPr lang="en-GB" sz="1400" b="1" dirty="0" err="1" smtClean="0">
                <a:solidFill>
                  <a:schemeClr val="tx1"/>
                </a:solidFill>
              </a:rPr>
              <a:t>presentando</a:t>
            </a:r>
            <a:r>
              <a:rPr lang="en-GB" sz="1400" b="1" dirty="0" smtClean="0">
                <a:solidFill>
                  <a:schemeClr val="tx1"/>
                </a:solidFill>
              </a:rPr>
              <a:t> </a:t>
            </a:r>
            <a:r>
              <a:rPr lang="en-GB" sz="1400" b="1" dirty="0" err="1" smtClean="0">
                <a:solidFill>
                  <a:schemeClr val="tx1"/>
                </a:solidFill>
              </a:rPr>
              <a:t>impreso</a:t>
            </a:r>
            <a:r>
              <a:rPr lang="en-GB" sz="1400" b="1" dirty="0" smtClean="0">
                <a:solidFill>
                  <a:schemeClr val="tx1"/>
                </a:solidFill>
              </a:rPr>
              <a:t> -04-. </a:t>
            </a:r>
            <a:r>
              <a:rPr lang="en-GB" sz="1400" b="1" dirty="0" err="1" smtClean="0">
                <a:solidFill>
                  <a:schemeClr val="tx1"/>
                </a:solidFill>
              </a:rPr>
              <a:t>Plazo</a:t>
            </a:r>
            <a:r>
              <a:rPr lang="en-GB" sz="1400" b="1" dirty="0" smtClean="0">
                <a:solidFill>
                  <a:schemeClr val="tx1"/>
                </a:solidFill>
              </a:rPr>
              <a:t> de </a:t>
            </a:r>
            <a:r>
              <a:rPr lang="en-GB" sz="1400" b="1" dirty="0" err="1" smtClean="0">
                <a:solidFill>
                  <a:schemeClr val="tx1"/>
                </a:solidFill>
              </a:rPr>
              <a:t>enero</a:t>
            </a:r>
            <a:r>
              <a:rPr lang="en-GB" sz="1400" b="1" dirty="0" smtClean="0">
                <a:solidFill>
                  <a:schemeClr val="tx1"/>
                </a:solidFill>
              </a:rPr>
              <a:t> </a:t>
            </a:r>
            <a:r>
              <a:rPr lang="en-GB" sz="1400" b="1" dirty="0" err="1" smtClean="0">
                <a:solidFill>
                  <a:schemeClr val="tx1"/>
                </a:solidFill>
              </a:rPr>
              <a:t>hasta</a:t>
            </a:r>
            <a:r>
              <a:rPr lang="en-GB" sz="1400" b="1" dirty="0" smtClean="0">
                <a:solidFill>
                  <a:schemeClr val="tx1"/>
                </a:solidFill>
              </a:rPr>
              <a:t> la </a:t>
            </a:r>
            <a:r>
              <a:rPr lang="en-GB" sz="1400" b="1" dirty="0" err="1" smtClean="0">
                <a:solidFill>
                  <a:schemeClr val="tx1"/>
                </a:solidFill>
              </a:rPr>
              <a:t>campaña</a:t>
            </a:r>
            <a:r>
              <a:rPr lang="en-GB" sz="1400" b="1" dirty="0" smtClean="0">
                <a:solidFill>
                  <a:schemeClr val="tx1"/>
                </a:solidFill>
              </a:rPr>
              <a:t> de </a:t>
            </a:r>
            <a:r>
              <a:rPr lang="en-GB" sz="1400" b="1" dirty="0" err="1" smtClean="0">
                <a:solidFill>
                  <a:schemeClr val="tx1"/>
                </a:solidFill>
              </a:rPr>
              <a:t>renta</a:t>
            </a:r>
            <a:r>
              <a:rPr lang="en-GB" sz="1400" b="1" dirty="0" smtClean="0">
                <a:solidFill>
                  <a:schemeClr val="tx1"/>
                </a:solidFill>
              </a:rPr>
              <a:t>).</a:t>
            </a:r>
          </a:p>
          <a:p>
            <a:pPr marL="989013" lvl="1" indent="-531813" algn="just">
              <a:lnSpc>
                <a:spcPct val="80000"/>
              </a:lnSpc>
              <a:spcBef>
                <a:spcPts val="4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800" b="1" dirty="0" smtClean="0">
                <a:solidFill>
                  <a:schemeClr val="tx1"/>
                </a:solidFill>
              </a:rPr>
              <a:t>IVA</a:t>
            </a: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b="1" dirty="0" err="1" smtClean="0">
                <a:solidFill>
                  <a:schemeClr val="tx1"/>
                </a:solidFill>
              </a:rPr>
              <a:t>Liquidación</a:t>
            </a:r>
            <a:r>
              <a:rPr lang="en-GB" sz="1400" b="1" dirty="0" smtClean="0">
                <a:solidFill>
                  <a:schemeClr val="tx1"/>
                </a:solidFill>
              </a:rPr>
              <a:t> </a:t>
            </a:r>
            <a:r>
              <a:rPr lang="en-GB" sz="1400" b="1" dirty="0" err="1" smtClean="0">
                <a:solidFill>
                  <a:schemeClr val="tx1"/>
                </a:solidFill>
              </a:rPr>
              <a:t>trimestral</a:t>
            </a:r>
            <a:r>
              <a:rPr lang="en-GB" sz="1400" b="1" dirty="0" smtClean="0">
                <a:solidFill>
                  <a:schemeClr val="tx1"/>
                </a:solidFill>
              </a:rPr>
              <a:t> (F-69 y </a:t>
            </a:r>
            <a:r>
              <a:rPr lang="en-GB" sz="1400" b="1" dirty="0" err="1" smtClean="0">
                <a:solidFill>
                  <a:schemeClr val="tx1"/>
                </a:solidFill>
              </a:rPr>
              <a:t>carta</a:t>
            </a:r>
            <a:r>
              <a:rPr lang="en-GB" sz="1400" b="1" dirty="0" smtClean="0">
                <a:solidFill>
                  <a:schemeClr val="tx1"/>
                </a:solidFill>
              </a:rPr>
              <a:t> de </a:t>
            </a:r>
            <a:r>
              <a:rPr lang="en-GB" sz="1400" b="1" dirty="0" err="1" smtClean="0">
                <a:solidFill>
                  <a:schemeClr val="tx1"/>
                </a:solidFill>
              </a:rPr>
              <a:t>pago</a:t>
            </a:r>
            <a:r>
              <a:rPr lang="en-GB" sz="1400" b="1" dirty="0" smtClean="0">
                <a:solidFill>
                  <a:schemeClr val="tx1"/>
                </a:solidFill>
              </a:rPr>
              <a:t>)‏</a:t>
            </a:r>
            <a:endParaRPr lang="en-GB" sz="1400" b="1" dirty="0">
              <a:solidFill>
                <a:schemeClr val="tx1"/>
              </a:solidFill>
            </a:endParaRPr>
          </a:p>
        </p:txBody>
      </p:sp>
      <p:sp>
        <p:nvSpPr>
          <p:cNvPr id="4" name="Rectangle 2"/>
          <p:cNvSpPr>
            <a:spLocks noChangeArrowheads="1"/>
          </p:cNvSpPr>
          <p:nvPr/>
        </p:nvSpPr>
        <p:spPr bwMode="auto">
          <a:xfrm>
            <a:off x="827584" y="692696"/>
            <a:ext cx="7315200" cy="762000"/>
          </a:xfrm>
          <a:prstGeom prst="rect">
            <a:avLst/>
          </a:prstGeom>
          <a:noFill/>
          <a:ln w="9360">
            <a:solidFill>
              <a:srgbClr val="000000"/>
            </a:solidFill>
            <a:miter lim="800000"/>
            <a:headEnd/>
            <a:tailEnd/>
          </a:ln>
          <a:effectLst/>
        </p:spPr>
        <p:txBody>
          <a:bodyPr lIns="90000" tIns="46800" rIns="90000" bIns="46800"/>
          <a:lstStyle/>
          <a:p>
            <a:pPr algn="ctr">
              <a:lnSpc>
                <a:spcPct val="100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solidFill>
                  <a:srgbClr val="000000"/>
                </a:solidFill>
              </a:rPr>
              <a:t>2.2.TRÁMITES PARA ESTABLECERSE COMO AUTÓNOMO </a:t>
            </a:r>
            <a:endParaRPr lang="en-GB" b="1"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09600"/>
            <a:ext cx="7772400" cy="685800"/>
          </a:xfrm>
          <a:ln w="9360">
            <a:solidFill>
              <a:srgbClr val="000000"/>
            </a:solidFill>
            <a:miter lim="800000"/>
          </a:ln>
        </p:spPr>
        <p:txBody>
          <a:bodyPr lIns="91440" tIns="45720" rIns="91440" bIns="45720"/>
          <a:lstStyle/>
          <a:p>
            <a:pPr>
              <a:lnSpc>
                <a:spcPct val="100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smtClean="0"/>
              <a:t>2.3. </a:t>
            </a:r>
            <a:r>
              <a:rPr lang="en-GB" sz="2400" b="1" dirty="0" smtClean="0"/>
              <a:t>SOCIEDAD </a:t>
            </a:r>
            <a:r>
              <a:rPr lang="en-GB" sz="2400" b="1" dirty="0"/>
              <a:t>CIVIL o irregular</a:t>
            </a:r>
          </a:p>
        </p:txBody>
      </p:sp>
      <p:pic>
        <p:nvPicPr>
          <p:cNvPr id="5" name="Picture 3"/>
          <p:cNvPicPr>
            <a:picLocks noChangeAspect="1" noChangeArrowheads="1"/>
          </p:cNvPicPr>
          <p:nvPr/>
        </p:nvPicPr>
        <p:blipFill>
          <a:blip r:embed="rId3" cstate="print"/>
          <a:srcRect/>
          <a:stretch>
            <a:fillRect/>
          </a:stretch>
        </p:blipFill>
        <p:spPr bwMode="auto">
          <a:xfrm>
            <a:off x="179388" y="115888"/>
            <a:ext cx="4537075" cy="431800"/>
          </a:xfrm>
          <a:prstGeom prst="rect">
            <a:avLst/>
          </a:prstGeom>
          <a:noFill/>
          <a:ln w="9525">
            <a:noFill/>
            <a:round/>
            <a:headEnd/>
            <a:tailEnd/>
          </a:ln>
          <a:effectLst/>
        </p:spPr>
      </p:pic>
      <p:sp>
        <p:nvSpPr>
          <p:cNvPr id="6" name="5 Marcador de contenido"/>
          <p:cNvSpPr>
            <a:spLocks noGrp="1"/>
          </p:cNvSpPr>
          <p:nvPr>
            <p:ph idx="1"/>
          </p:nvPr>
        </p:nvSpPr>
        <p:spPr/>
        <p:txBody>
          <a:bodyPr/>
          <a:lstStyle/>
          <a:p>
            <a:endParaRPr lang="es-ES"/>
          </a:p>
        </p:txBody>
      </p:sp>
      <p:sp>
        <p:nvSpPr>
          <p:cNvPr id="7" name="Rectangle 2"/>
          <p:cNvSpPr txBox="1">
            <a:spLocks noChangeArrowheads="1"/>
          </p:cNvSpPr>
          <p:nvPr/>
        </p:nvSpPr>
        <p:spPr bwMode="auto">
          <a:xfrm>
            <a:off x="228600" y="1340768"/>
            <a:ext cx="8915400" cy="5328592"/>
          </a:xfrm>
          <a:prstGeom prst="rect">
            <a:avLst/>
          </a:prstGeom>
          <a:solidFill>
            <a:srgbClr val="FFFFFF"/>
          </a:solidFill>
          <a:ln w="9525">
            <a:noFill/>
            <a:round/>
            <a:headEnd/>
            <a:tailEnd/>
          </a:ln>
          <a:effectLst/>
        </p:spPr>
        <p:txBody>
          <a:bodyPr vert="horz" wrap="square" lIns="91440" tIns="45720" rIns="91440" bIns="45720" numCol="1" anchor="t" anchorCtr="0" compatLnSpc="1">
            <a:prstTxWarp prst="textNoShape">
              <a:avLst/>
            </a:prstTxWarp>
          </a:bodyPr>
          <a:lstStyle/>
          <a:p>
            <a:pPr marL="608013" marR="0" lvl="0" indent="-608013" algn="l"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Capitalizar</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desempleo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Oficina</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del INEM</a:t>
            </a:r>
          </a:p>
          <a:p>
            <a:pPr marL="608013" marR="0" lvl="0" indent="-608013" algn="l"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-Hacienda (C/</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Abejeras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8,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948 50 51 52): </a:t>
            </a:r>
            <a:r>
              <a:rPr kumimoji="0" lang="en-GB" sz="2000" b="0" i="0" u="none" strike="noStrike" kern="0" cap="none" spc="0" normalizeH="0" baseline="0" noProof="0" dirty="0" smtClean="0">
                <a:ln>
                  <a:noFill/>
                </a:ln>
                <a:solidFill>
                  <a:srgbClr val="000000"/>
                </a:solidFill>
                <a:effectLst/>
                <a:uLnTx/>
                <a:uFillTx/>
                <a:latin typeface="+mn-lt"/>
                <a:ea typeface="+mn-ea"/>
                <a:cs typeface="+mn-cs"/>
              </a:rPr>
              <a:t> </a:t>
            </a:r>
          </a:p>
          <a:p>
            <a:pPr marL="588963" marR="0" lvl="0" indent="-531813" algn="l" defTabSz="449263" rtl="0" eaLnBrk="1" fontAlgn="base" latinLnBrk="0" hangingPunct="1">
              <a:lnSpc>
                <a:spcPct val="80000"/>
              </a:lnSpc>
              <a:spcBef>
                <a:spcPts val="400"/>
              </a:spcBef>
              <a:spcAft>
                <a:spcPct val="0"/>
              </a:spcAft>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Copia</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del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contrato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privado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constitución</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 la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sociedad</a:t>
            </a:r>
            <a:endParaRPr kumimoji="0" lang="en-GB" sz="1200" b="0" i="0" u="none" strike="noStrike" kern="0" cap="none" spc="0" normalizeH="0" baseline="0" noProof="0" dirty="0" smtClean="0">
              <a:ln>
                <a:noFill/>
              </a:ln>
              <a:solidFill>
                <a:srgbClr val="000000"/>
              </a:solidFill>
              <a:effectLst/>
              <a:uLnTx/>
              <a:uFillTx/>
              <a:latin typeface="+mn-lt"/>
              <a:ea typeface="+mn-ea"/>
              <a:cs typeface="+mn-cs"/>
            </a:endParaRPr>
          </a:p>
          <a:p>
            <a:pPr marL="588963" marR="0" lvl="0" indent="-531813" algn="l" defTabSz="449263" rtl="0" eaLnBrk="1" fontAlgn="base" latinLnBrk="0" hangingPunct="1">
              <a:lnSpc>
                <a:spcPct val="80000"/>
              </a:lnSpc>
              <a:spcBef>
                <a:spcPts val="400"/>
              </a:spcBef>
              <a:spcAft>
                <a:spcPct val="0"/>
              </a:spcAft>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smtClean="0">
                <a:ln>
                  <a:noFill/>
                </a:ln>
                <a:solidFill>
                  <a:srgbClr val="000000"/>
                </a:solidFill>
                <a:effectLst/>
                <a:uLnTx/>
                <a:uFillTx/>
                <a:latin typeface="+mn-lt"/>
                <a:ea typeface="+mn-ea"/>
                <a:cs typeface="+mn-cs"/>
              </a:rPr>
              <a:t>Alta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censo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entidades</a:t>
            </a:r>
            <a:endParaRPr kumimoji="0" lang="en-GB" sz="1200" b="0" i="0" u="none" strike="noStrike" kern="0" cap="none" spc="0" normalizeH="0" baseline="0" noProof="0" dirty="0" smtClean="0">
              <a:ln>
                <a:noFill/>
              </a:ln>
              <a:solidFill>
                <a:srgbClr val="000000"/>
              </a:solidFill>
              <a:effectLst/>
              <a:uLnTx/>
              <a:uFillTx/>
              <a:latin typeface="+mn-lt"/>
              <a:ea typeface="+mn-ea"/>
              <a:cs typeface="+mn-cs"/>
            </a:endParaRPr>
          </a:p>
          <a:p>
            <a:pPr marL="588963" marR="0" lvl="0" indent="-531813" algn="l" defTabSz="449263" rtl="0" eaLnBrk="1" fontAlgn="base" latinLnBrk="0" hangingPunct="1">
              <a:lnSpc>
                <a:spcPct val="80000"/>
              </a:lnSpc>
              <a:spcBef>
                <a:spcPts val="400"/>
              </a:spcBef>
              <a:spcAft>
                <a:spcPct val="0"/>
              </a:spcAft>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smtClean="0">
                <a:ln>
                  <a:noFill/>
                </a:ln>
                <a:solidFill>
                  <a:srgbClr val="000000"/>
                </a:solidFill>
                <a:effectLst/>
                <a:uLnTx/>
                <a:uFillTx/>
                <a:latin typeface="+mn-lt"/>
                <a:ea typeface="+mn-ea"/>
                <a:cs typeface="+mn-cs"/>
              </a:rPr>
              <a:t>Pago del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Impuesto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sobre</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transmisiones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patrimoniales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y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actos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jurídicos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documentados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(1%)‏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Exento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desde</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2009.</a:t>
            </a:r>
          </a:p>
          <a:p>
            <a:pPr marL="588963" marR="0" lvl="0" indent="-531813" algn="l" defTabSz="449263" rtl="0" eaLnBrk="1" fontAlgn="base" latinLnBrk="0" hangingPunct="1">
              <a:lnSpc>
                <a:spcPct val="80000"/>
              </a:lnSpc>
              <a:spcBef>
                <a:spcPts val="400"/>
              </a:spcBef>
              <a:spcAft>
                <a:spcPct val="0"/>
              </a:spcAft>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Obtención</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del CIF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código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identificación</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fiscal)‏</a:t>
            </a: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Ayuntamiento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010)‏</a:t>
            </a: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Obtención</a:t>
            </a:r>
            <a:r>
              <a:rPr kumimoji="0" lang="en-GB" sz="1200" b="0" i="0" u="none" strike="noStrike" kern="0" cap="none" spc="0" normalizeH="0" baseline="0" noProof="0" dirty="0" smtClean="0">
                <a:ln>
                  <a:noFill/>
                </a:ln>
                <a:solidFill>
                  <a:srgbClr val="000000"/>
                </a:solidFill>
                <a:effectLst/>
                <a:uLnTx/>
                <a:uFillTx/>
                <a:latin typeface="+mn-lt"/>
                <a:cs typeface="+mn-cs"/>
              </a:rPr>
              <a:t> IAE:</a:t>
            </a:r>
            <a:r>
              <a:rPr kumimoji="0" lang="en-GB" sz="1200" b="0" i="0" u="none" strike="noStrike" kern="0" cap="none" spc="0" normalizeH="0" noProof="0" dirty="0" smtClean="0">
                <a:ln>
                  <a:noFill/>
                </a:ln>
                <a:solidFill>
                  <a:srgbClr val="000000"/>
                </a:solidFill>
                <a:effectLst/>
                <a:uLnTx/>
                <a:uFillTx/>
                <a:latin typeface="+mn-lt"/>
                <a:cs typeface="+mn-cs"/>
              </a:rPr>
              <a:t> </a:t>
            </a:r>
            <a:r>
              <a:rPr kumimoji="0" lang="en-GB" sz="1200" b="0" i="0" u="none" strike="noStrike" kern="0" cap="none" spc="0" normalizeH="0" noProof="0" dirty="0" err="1" smtClean="0">
                <a:ln>
                  <a:noFill/>
                </a:ln>
                <a:solidFill>
                  <a:srgbClr val="000000"/>
                </a:solidFill>
                <a:effectLst/>
                <a:uLnTx/>
                <a:uFillTx/>
                <a:latin typeface="+mn-lt"/>
                <a:cs typeface="+mn-cs"/>
              </a:rPr>
              <a:t>actividad</a:t>
            </a:r>
            <a:r>
              <a:rPr kumimoji="0" lang="en-GB" sz="1200" b="0" i="0" u="none" strike="noStrike" kern="0" cap="none" spc="0" normalizeH="0" noProof="0" dirty="0" smtClean="0">
                <a:ln>
                  <a:noFill/>
                </a:ln>
                <a:solidFill>
                  <a:srgbClr val="000000"/>
                </a:solidFill>
                <a:effectLst/>
                <a:uLnTx/>
                <a:uFillTx/>
                <a:latin typeface="+mn-lt"/>
                <a:cs typeface="+mn-cs"/>
              </a:rPr>
              <a:t> </a:t>
            </a:r>
            <a:r>
              <a:rPr kumimoji="0" lang="en-GB" sz="1200" b="0" i="0" u="none" strike="noStrike" kern="0" cap="none" spc="0" normalizeH="0" noProof="0" dirty="0" err="1" smtClean="0">
                <a:ln>
                  <a:noFill/>
                </a:ln>
                <a:solidFill>
                  <a:srgbClr val="000000"/>
                </a:solidFill>
                <a:effectLst/>
                <a:uLnTx/>
                <a:uFillTx/>
                <a:latin typeface="+mn-lt"/>
                <a:cs typeface="+mn-cs"/>
              </a:rPr>
              <a:t>empresarial</a:t>
            </a:r>
            <a:r>
              <a:rPr kumimoji="0" lang="en-GB" sz="1200" b="0" i="0" u="none" strike="noStrike" kern="0" cap="none" spc="0" normalizeH="0" noProof="0" dirty="0" smtClean="0">
                <a:ln>
                  <a:noFill/>
                </a:ln>
                <a:solidFill>
                  <a:srgbClr val="000000"/>
                </a:solidFill>
                <a:effectLst/>
                <a:uLnTx/>
                <a:uFillTx/>
                <a:latin typeface="+mn-lt"/>
                <a:cs typeface="+mn-cs"/>
              </a:rPr>
              <a:t> o </a:t>
            </a:r>
            <a:r>
              <a:rPr kumimoji="0" lang="en-GB" sz="1200" b="0" i="0" u="none" strike="noStrike" kern="0" cap="none" spc="0" normalizeH="0" noProof="0" dirty="0" err="1" smtClean="0">
                <a:ln>
                  <a:noFill/>
                </a:ln>
                <a:solidFill>
                  <a:srgbClr val="000000"/>
                </a:solidFill>
                <a:effectLst/>
                <a:uLnTx/>
                <a:uFillTx/>
                <a:latin typeface="+mn-lt"/>
                <a:cs typeface="+mn-cs"/>
              </a:rPr>
              <a:t>profesional</a:t>
            </a:r>
            <a:r>
              <a:rPr kumimoji="0" lang="en-GB" sz="1200" b="0" i="0" u="none" strike="noStrike" kern="0" cap="none" spc="0" normalizeH="0" noProof="0" dirty="0" smtClean="0">
                <a:ln>
                  <a:noFill/>
                </a:ln>
                <a:solidFill>
                  <a:srgbClr val="000000"/>
                </a:solidFill>
                <a:effectLst/>
                <a:uLnTx/>
                <a:uFillTx/>
                <a:latin typeface="+mn-lt"/>
                <a:cs typeface="+mn-cs"/>
              </a:rPr>
              <a:t>.</a:t>
            </a:r>
            <a:endParaRPr kumimoji="0" lang="en-GB" sz="1200" b="0" i="0" u="none" strike="noStrike" kern="0" cap="none" spc="0" normalizeH="0" baseline="0" noProof="0" dirty="0" smtClean="0">
              <a:ln>
                <a:noFill/>
              </a:ln>
              <a:solidFill>
                <a:srgbClr val="000000"/>
              </a:solidFill>
              <a:effectLst/>
              <a:uLnTx/>
              <a:uFillTx/>
              <a:latin typeface="+mn-lt"/>
              <a:cs typeface="+mn-cs"/>
            </a:endParaRP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Licencias</a:t>
            </a:r>
            <a:r>
              <a:rPr kumimoji="0" lang="en-GB" sz="1200" b="0" i="0" u="none" strike="noStrike" kern="0" cap="none" spc="0" normalizeH="0" baseline="0" noProof="0" dirty="0" smtClean="0">
                <a:ln>
                  <a:noFill/>
                </a:ln>
                <a:solidFill>
                  <a:srgbClr val="000000"/>
                </a:solidFill>
                <a:effectLst/>
                <a:uLnTx/>
                <a:uFillTx/>
                <a:latin typeface="+mn-lt"/>
                <a:cs typeface="+mn-cs"/>
              </a:rPr>
              <a:t> de </a:t>
            </a:r>
            <a:r>
              <a:rPr kumimoji="0" lang="en-GB" sz="1200" b="0" i="0" u="none" strike="noStrike" kern="0" cap="none" spc="0" normalizeH="0" baseline="0" noProof="0" dirty="0" err="1" smtClean="0">
                <a:ln>
                  <a:noFill/>
                </a:ln>
                <a:solidFill>
                  <a:srgbClr val="000000"/>
                </a:solidFill>
                <a:effectLst/>
                <a:uLnTx/>
                <a:uFillTx/>
                <a:latin typeface="+mn-lt"/>
                <a:cs typeface="+mn-cs"/>
              </a:rPr>
              <a:t>obra</a:t>
            </a:r>
            <a:r>
              <a:rPr kumimoji="0" lang="en-GB" sz="1200" b="0" i="0" u="none" strike="noStrike" kern="0" cap="none" spc="0" normalizeH="0" baseline="0" noProof="0" dirty="0" smtClean="0">
                <a:ln>
                  <a:noFill/>
                </a:ln>
                <a:solidFill>
                  <a:srgbClr val="000000"/>
                </a:solidFill>
                <a:effectLst/>
                <a:uLnTx/>
                <a:uFillTx/>
                <a:latin typeface="+mn-lt"/>
                <a:cs typeface="+mn-cs"/>
              </a:rPr>
              <a:t>  </a:t>
            </a:r>
            <a:r>
              <a:rPr kumimoji="0" lang="en-GB" sz="1200" b="0" i="0" u="none" strike="noStrike" kern="0" cap="none" spc="0" normalizeH="0" baseline="0" noProof="0" dirty="0" err="1" smtClean="0">
                <a:ln>
                  <a:noFill/>
                </a:ln>
                <a:solidFill>
                  <a:srgbClr val="000000"/>
                </a:solidFill>
                <a:effectLst/>
                <a:uLnTx/>
                <a:uFillTx/>
                <a:latin typeface="+mn-lt"/>
                <a:cs typeface="+mn-cs"/>
              </a:rPr>
              <a:t>si</a:t>
            </a:r>
            <a:r>
              <a:rPr kumimoji="0" lang="en-GB" sz="1200" b="0" i="0" u="none" strike="noStrike" kern="0" cap="none" spc="0" normalizeH="0" baseline="0" noProof="0" dirty="0" smtClean="0">
                <a:ln>
                  <a:noFill/>
                </a:ln>
                <a:solidFill>
                  <a:srgbClr val="000000"/>
                </a:solidFill>
                <a:effectLst/>
                <a:uLnTx/>
                <a:uFillTx/>
                <a:latin typeface="+mn-lt"/>
                <a:cs typeface="+mn-cs"/>
              </a:rPr>
              <a:t> se </a:t>
            </a:r>
            <a:r>
              <a:rPr kumimoji="0" lang="en-GB" sz="1200" b="0" i="0" u="none" strike="noStrike" kern="0" cap="none" spc="0" normalizeH="0" baseline="0" noProof="0" dirty="0" err="1" smtClean="0">
                <a:ln>
                  <a:noFill/>
                </a:ln>
                <a:solidFill>
                  <a:srgbClr val="000000"/>
                </a:solidFill>
                <a:effectLst/>
                <a:uLnTx/>
                <a:uFillTx/>
                <a:latin typeface="+mn-lt"/>
                <a:cs typeface="+mn-cs"/>
              </a:rPr>
              <a:t>necesitase</a:t>
            </a:r>
            <a:r>
              <a:rPr kumimoji="0" lang="en-GB" sz="1200" b="0" i="0" u="none" strike="noStrike" kern="0" cap="none" spc="0" normalizeH="0" baseline="0" noProof="0" dirty="0" smtClean="0">
                <a:ln>
                  <a:noFill/>
                </a:ln>
                <a:solidFill>
                  <a:srgbClr val="000000"/>
                </a:solidFill>
                <a:effectLst/>
                <a:uLnTx/>
                <a:uFillTx/>
                <a:latin typeface="+mn-lt"/>
                <a:cs typeface="+mn-cs"/>
              </a:rPr>
              <a:t>: 5%</a:t>
            </a: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Licencia</a:t>
            </a:r>
            <a:r>
              <a:rPr kumimoji="0" lang="en-GB" sz="1200" b="0" i="0" u="none" strike="noStrike" kern="0" cap="none" spc="0" normalizeH="0" baseline="0" noProof="0" dirty="0" smtClean="0">
                <a:ln>
                  <a:noFill/>
                </a:ln>
                <a:solidFill>
                  <a:srgbClr val="000000"/>
                </a:solidFill>
                <a:effectLst/>
                <a:uLnTx/>
                <a:uFillTx/>
                <a:latin typeface="+mn-lt"/>
                <a:cs typeface="+mn-cs"/>
              </a:rPr>
              <a:t> de </a:t>
            </a:r>
            <a:r>
              <a:rPr kumimoji="0" lang="en-GB" sz="1200" b="0" i="0" u="none" strike="noStrike" kern="0" cap="none" spc="0" normalizeH="0" baseline="0" noProof="0" dirty="0" err="1" smtClean="0">
                <a:ln>
                  <a:noFill/>
                </a:ln>
                <a:solidFill>
                  <a:srgbClr val="000000"/>
                </a:solidFill>
                <a:effectLst/>
                <a:uLnTx/>
                <a:uFillTx/>
                <a:latin typeface="+mn-lt"/>
                <a:cs typeface="+mn-cs"/>
              </a:rPr>
              <a:t>apertura</a:t>
            </a:r>
            <a:r>
              <a:rPr kumimoji="0" lang="en-GB" sz="1200" b="0" i="0" u="none" strike="noStrike" kern="0" cap="none" spc="0" normalizeH="0" baseline="0" noProof="0" dirty="0" smtClean="0">
                <a:ln>
                  <a:noFill/>
                </a:ln>
                <a:solidFill>
                  <a:srgbClr val="000000"/>
                </a:solidFill>
                <a:effectLst/>
                <a:uLnTx/>
                <a:uFillTx/>
                <a:latin typeface="+mn-lt"/>
                <a:cs typeface="+mn-cs"/>
              </a:rPr>
              <a:t> </a:t>
            </a:r>
            <a:r>
              <a:rPr kumimoji="0" lang="en-GB" sz="1200" b="0" i="0" u="none" strike="noStrike" kern="0" cap="none" spc="0" normalizeH="0" baseline="0" noProof="0" dirty="0" err="1" smtClean="0">
                <a:ln>
                  <a:noFill/>
                </a:ln>
                <a:solidFill>
                  <a:srgbClr val="000000"/>
                </a:solidFill>
                <a:effectLst/>
                <a:uLnTx/>
                <a:uFillTx/>
                <a:latin typeface="+mn-lt"/>
                <a:cs typeface="+mn-cs"/>
              </a:rPr>
              <a:t>si</a:t>
            </a:r>
            <a:r>
              <a:rPr kumimoji="0" lang="en-GB" sz="1200" b="0" i="0" u="none" strike="noStrike" kern="0" cap="none" spc="0" normalizeH="0" baseline="0" noProof="0" dirty="0" smtClean="0">
                <a:ln>
                  <a:noFill/>
                </a:ln>
                <a:solidFill>
                  <a:srgbClr val="000000"/>
                </a:solidFill>
                <a:effectLst/>
                <a:uLnTx/>
                <a:uFillTx/>
                <a:latin typeface="+mn-lt"/>
                <a:cs typeface="+mn-cs"/>
              </a:rPr>
              <a:t> </a:t>
            </a:r>
            <a:r>
              <a:rPr kumimoji="0" lang="en-GB" sz="1200" b="0" i="0" u="none" strike="noStrike" kern="0" cap="none" spc="0" normalizeH="0" baseline="0" noProof="0" dirty="0" err="1" smtClean="0">
                <a:ln>
                  <a:noFill/>
                </a:ln>
                <a:solidFill>
                  <a:srgbClr val="000000"/>
                </a:solidFill>
                <a:effectLst/>
                <a:uLnTx/>
                <a:uFillTx/>
                <a:latin typeface="+mn-lt"/>
                <a:cs typeface="+mn-cs"/>
              </a:rPr>
              <a:t>necesitase</a:t>
            </a:r>
            <a:endParaRPr kumimoji="0" lang="en-GB" sz="1200" b="0" i="0" u="none" strike="noStrike" kern="0" cap="none" spc="0" normalizeH="0" baseline="0" noProof="0" dirty="0" smtClean="0">
              <a:ln>
                <a:noFill/>
              </a:ln>
              <a:solidFill>
                <a:srgbClr val="000000"/>
              </a:solidFill>
              <a:effectLst/>
              <a:uLnTx/>
              <a:uFillTx/>
              <a:latin typeface="+mn-lt"/>
              <a:cs typeface="+mn-cs"/>
            </a:endParaRP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Licencia</a:t>
            </a:r>
            <a:r>
              <a:rPr kumimoji="0" lang="en-GB" sz="1200" b="0" i="0" u="none" strike="noStrike" kern="0" cap="none" spc="0" normalizeH="0" baseline="0" noProof="0" dirty="0" smtClean="0">
                <a:ln>
                  <a:noFill/>
                </a:ln>
                <a:solidFill>
                  <a:srgbClr val="000000"/>
                </a:solidFill>
                <a:effectLst/>
                <a:uLnTx/>
                <a:uFillTx/>
                <a:latin typeface="+mn-lt"/>
                <a:cs typeface="+mn-cs"/>
              </a:rPr>
              <a:t> de </a:t>
            </a:r>
            <a:r>
              <a:rPr kumimoji="0" lang="en-GB" sz="1200" b="0" i="0" u="none" strike="noStrike" kern="0" cap="none" spc="0" normalizeH="0" baseline="0" noProof="0" dirty="0" err="1" smtClean="0">
                <a:ln>
                  <a:noFill/>
                </a:ln>
                <a:solidFill>
                  <a:srgbClr val="000000"/>
                </a:solidFill>
                <a:effectLst/>
                <a:uLnTx/>
                <a:uFillTx/>
                <a:latin typeface="+mn-lt"/>
                <a:cs typeface="+mn-cs"/>
              </a:rPr>
              <a:t>actividad</a:t>
            </a:r>
            <a:endParaRPr kumimoji="0" lang="en-GB" sz="1200" b="0" i="0" u="none" strike="noStrike" kern="0" cap="none" spc="0" normalizeH="0" baseline="0" noProof="0" dirty="0" smtClean="0">
              <a:ln>
                <a:noFill/>
              </a:ln>
              <a:solidFill>
                <a:srgbClr val="000000"/>
              </a:solidFill>
              <a:effectLst/>
              <a:uLnTx/>
              <a:uFillTx/>
              <a:latin typeface="+mn-lt"/>
              <a:cs typeface="+mn-cs"/>
            </a:endParaRP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Seguridad</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social: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Conde</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Oliveto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901 50 20 50)‏</a:t>
            </a: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   Alta en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Régimen</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Especial de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Trabajadores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Autónomos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(RETA).</a:t>
            </a: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Obligaciones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fiscales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smtClean="0">
                <a:ln>
                  <a:noFill/>
                </a:ln>
                <a:solidFill>
                  <a:srgbClr val="000000"/>
                </a:solidFill>
                <a:effectLst/>
                <a:uLnTx/>
                <a:uFillTx/>
                <a:latin typeface="+mn-lt"/>
                <a:ea typeface="+mn-ea"/>
                <a:cs typeface="+mn-cs"/>
              </a:rPr>
              <a:t>C/</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Esquiros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16,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948 50 51 52): </a:t>
            </a:r>
          </a:p>
          <a:p>
            <a:pPr marL="989013" marR="0" lvl="1" indent="-531813" algn="just" defTabSz="449263" rtl="0" eaLnBrk="1" fontAlgn="base" latinLnBrk="0" hangingPunct="1">
              <a:lnSpc>
                <a:spcPct val="80000"/>
              </a:lnSpc>
              <a:spcBef>
                <a:spcPts val="4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800" b="1" i="0" u="none" strike="noStrike" kern="0" cap="none" spc="0" normalizeH="0" baseline="0" noProof="0" dirty="0" smtClean="0">
                <a:ln>
                  <a:noFill/>
                </a:ln>
                <a:solidFill>
                  <a:srgbClr val="000000"/>
                </a:solidFill>
                <a:effectLst/>
                <a:uLnTx/>
                <a:uFillTx/>
                <a:latin typeface="+mn-lt"/>
                <a:cs typeface="+mn-cs"/>
              </a:rPr>
              <a:t>IRPF</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Fraccionamientos</a:t>
            </a:r>
            <a:r>
              <a:rPr kumimoji="0" lang="en-GB" sz="1400" b="1" i="0" u="none" strike="noStrike" kern="0" cap="none" spc="0" normalizeH="0" baseline="0" noProof="0" dirty="0" smtClean="0">
                <a:ln>
                  <a:noFill/>
                </a:ln>
                <a:solidFill>
                  <a:srgbClr val="000000"/>
                </a:solidFill>
                <a:effectLst/>
                <a:uLnTx/>
                <a:uFillTx/>
                <a:latin typeface="+mn-lt"/>
                <a:cs typeface="+mn-cs"/>
              </a:rPr>
              <a:t> del IRPF (</a:t>
            </a:r>
            <a:r>
              <a:rPr kumimoji="0" lang="en-GB" sz="1400" b="1" i="0" u="none" strike="noStrike" kern="0" cap="none" spc="0" normalizeH="0" baseline="0" noProof="0" dirty="0" err="1" smtClean="0">
                <a:ln>
                  <a:noFill/>
                </a:ln>
                <a:solidFill>
                  <a:srgbClr val="000000"/>
                </a:solidFill>
                <a:effectLst/>
                <a:uLnTx/>
                <a:uFillTx/>
                <a:latin typeface="+mn-lt"/>
                <a:cs typeface="+mn-cs"/>
              </a:rPr>
              <a:t>trimestral</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impresos</a:t>
            </a:r>
            <a:r>
              <a:rPr kumimoji="0" lang="en-GB" sz="1400" b="1" i="0" u="none" strike="noStrike" kern="0" cap="none" spc="0" normalizeH="0" baseline="0" noProof="0" dirty="0" smtClean="0">
                <a:ln>
                  <a:noFill/>
                </a:ln>
                <a:solidFill>
                  <a:srgbClr val="000000"/>
                </a:solidFill>
                <a:effectLst/>
                <a:uLnTx/>
                <a:uFillTx/>
                <a:latin typeface="+mn-lt"/>
                <a:cs typeface="+mn-cs"/>
              </a:rPr>
              <a:t>: 130 y </a:t>
            </a:r>
            <a:r>
              <a:rPr kumimoji="0" lang="en-GB" sz="1400" b="1" i="0" u="none" strike="noStrike" kern="0" cap="none" spc="0" normalizeH="0" baseline="0" noProof="0" dirty="0" err="1" smtClean="0">
                <a:ln>
                  <a:noFill/>
                </a:ln>
                <a:solidFill>
                  <a:srgbClr val="000000"/>
                </a:solidFill>
                <a:effectLst/>
                <a:uLnTx/>
                <a:uFillTx/>
                <a:latin typeface="+mn-lt"/>
                <a:cs typeface="+mn-cs"/>
              </a:rPr>
              <a:t>carta</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pago</a:t>
            </a:r>
            <a:r>
              <a:rPr kumimoji="0" lang="en-GB" sz="1400" b="1" i="0" u="none" strike="noStrike" kern="0" cap="none" spc="0" normalizeH="0" baseline="0" noProof="0" dirty="0" smtClean="0">
                <a:ln>
                  <a:noFill/>
                </a:ln>
                <a:solidFill>
                  <a:srgbClr val="000000"/>
                </a:solidFill>
                <a:effectLst/>
                <a:uLnTx/>
                <a:uFillTx/>
                <a:latin typeface="+mn-lt"/>
                <a:cs typeface="+mn-cs"/>
              </a:rPr>
              <a:t>)‏</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Declaración</a:t>
            </a:r>
            <a:r>
              <a:rPr kumimoji="0" lang="en-GB" sz="1400" b="1" i="0" u="none" strike="noStrike" kern="0" cap="none" spc="0" normalizeH="0" baseline="0" noProof="0" dirty="0" smtClean="0">
                <a:ln>
                  <a:noFill/>
                </a:ln>
                <a:solidFill>
                  <a:srgbClr val="000000"/>
                </a:solidFill>
                <a:effectLst/>
                <a:uLnTx/>
                <a:uFillTx/>
                <a:latin typeface="+mn-lt"/>
                <a:cs typeface="+mn-cs"/>
              </a:rPr>
              <a:t> de IRPF (</a:t>
            </a:r>
            <a:r>
              <a:rPr kumimoji="0" lang="en-GB" sz="1400" b="1" i="0" u="none" strike="noStrike" kern="0" cap="none" spc="0" normalizeH="0" baseline="0" noProof="0" dirty="0" err="1" smtClean="0">
                <a:ln>
                  <a:noFill/>
                </a:ln>
                <a:solidFill>
                  <a:srgbClr val="000000"/>
                </a:solidFill>
                <a:effectLst/>
                <a:uLnTx/>
                <a:uFillTx/>
                <a:latin typeface="+mn-lt"/>
                <a:cs typeface="+mn-cs"/>
              </a:rPr>
              <a:t>campaña</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renta</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abril</a:t>
            </a:r>
            <a:r>
              <a:rPr kumimoji="0" lang="en-GB" sz="1400" b="1" i="0" u="none" strike="noStrike" kern="0" cap="none" spc="0" normalizeH="0" baseline="0" noProof="0" dirty="0" smtClean="0">
                <a:ln>
                  <a:noFill/>
                </a:ln>
                <a:solidFill>
                  <a:srgbClr val="000000"/>
                </a:solidFill>
                <a:effectLst/>
                <a:uLnTx/>
                <a:uFillTx/>
                <a:latin typeface="+mn-lt"/>
                <a:cs typeface="+mn-cs"/>
              </a:rPr>
              <a:t> a </a:t>
            </a:r>
            <a:r>
              <a:rPr kumimoji="0" lang="en-GB" sz="1400" b="1" i="0" u="none" strike="noStrike" kern="0" cap="none" spc="0" normalizeH="0" baseline="0" noProof="0" dirty="0" err="1" smtClean="0">
                <a:ln>
                  <a:noFill/>
                </a:ln>
                <a:solidFill>
                  <a:srgbClr val="000000"/>
                </a:solidFill>
                <a:effectLst/>
                <a:uLnTx/>
                <a:uFillTx/>
                <a:latin typeface="+mn-lt"/>
                <a:cs typeface="+mn-cs"/>
              </a:rPr>
              <a:t>junio</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aproximadamente</a:t>
            </a:r>
            <a:r>
              <a:rPr kumimoji="0" lang="en-GB" sz="1400" b="1" i="0" u="none" strike="noStrike" kern="0" cap="none" spc="0" normalizeH="0" baseline="0" noProof="0" dirty="0" smtClean="0">
                <a:ln>
                  <a:noFill/>
                </a:ln>
                <a:solidFill>
                  <a:srgbClr val="000000"/>
                </a:solidFill>
                <a:effectLst/>
                <a:uLnTx/>
                <a:uFillTx/>
                <a:latin typeface="+mn-lt"/>
                <a:cs typeface="+mn-cs"/>
              </a:rPr>
              <a:t>)‏</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Declaración</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operaciones</a:t>
            </a:r>
            <a:r>
              <a:rPr kumimoji="0" lang="en-GB" sz="1400" b="1" i="0" u="none" strike="noStrike" kern="0" cap="none" spc="0" normalizeH="0" baseline="0" noProof="0" dirty="0" smtClean="0">
                <a:ln>
                  <a:noFill/>
                </a:ln>
                <a:solidFill>
                  <a:srgbClr val="000000"/>
                </a:solidFill>
                <a:effectLst/>
                <a:uLnTx/>
                <a:uFillTx/>
                <a:latin typeface="+mn-lt"/>
                <a:cs typeface="+mn-cs"/>
              </a:rPr>
              <a:t> con </a:t>
            </a:r>
            <a:r>
              <a:rPr kumimoji="0" lang="en-GB" sz="1400" b="1" i="0" u="none" strike="noStrike" kern="0" cap="none" spc="0" normalizeH="0" baseline="0" noProof="0" dirty="0" err="1" smtClean="0">
                <a:ln>
                  <a:noFill/>
                </a:ln>
                <a:solidFill>
                  <a:srgbClr val="000000"/>
                </a:solidFill>
                <a:effectLst/>
                <a:uLnTx/>
                <a:uFillTx/>
                <a:latin typeface="+mn-lt"/>
                <a:cs typeface="+mn-cs"/>
              </a:rPr>
              <a:t>terceras</a:t>
            </a:r>
            <a:r>
              <a:rPr kumimoji="0" lang="en-GB" sz="1400" b="1" i="0" u="none" strike="noStrike" kern="0" cap="none" spc="0" normalizeH="0" baseline="0" noProof="0" dirty="0" smtClean="0">
                <a:ln>
                  <a:noFill/>
                </a:ln>
                <a:solidFill>
                  <a:srgbClr val="000000"/>
                </a:solidFill>
                <a:effectLst/>
                <a:uLnTx/>
                <a:uFillTx/>
                <a:latin typeface="+mn-lt"/>
                <a:cs typeface="+mn-cs"/>
              </a:rPr>
              <a:t> personas (F-50 </a:t>
            </a:r>
            <a:r>
              <a:rPr kumimoji="0" lang="en-GB" sz="1400" b="1" i="0" u="none" strike="noStrike" kern="0" cap="none" spc="0" normalizeH="0" baseline="0" noProof="0" dirty="0" err="1" smtClean="0">
                <a:ln>
                  <a:noFill/>
                </a:ln>
                <a:solidFill>
                  <a:srgbClr val="000000"/>
                </a:solidFill>
                <a:effectLst/>
                <a:uLnTx/>
                <a:uFillTx/>
                <a:latin typeface="+mn-lt"/>
                <a:cs typeface="+mn-cs"/>
              </a:rPr>
              <a:t>mes</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marzo</a:t>
            </a:r>
            <a:r>
              <a:rPr kumimoji="0" lang="en-GB" sz="1400" b="1" i="0" u="none" strike="noStrike" kern="0" cap="none" spc="0" normalizeH="0" baseline="0" noProof="0" dirty="0" smtClean="0">
                <a:ln>
                  <a:noFill/>
                </a:ln>
                <a:solidFill>
                  <a:srgbClr val="000000"/>
                </a:solidFill>
                <a:effectLst/>
                <a:uLnTx/>
                <a:uFillTx/>
                <a:latin typeface="+mn-lt"/>
                <a:cs typeface="+mn-cs"/>
              </a:rPr>
              <a:t>)‏</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Elaboración</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libros</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registros</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manuales</a:t>
            </a:r>
            <a:r>
              <a:rPr kumimoji="0" lang="en-GB" sz="1400" b="1" i="0" u="none" strike="noStrike" kern="0" cap="none" spc="0" normalizeH="0" baseline="0" noProof="0" dirty="0" smtClean="0">
                <a:ln>
                  <a:noFill/>
                </a:ln>
                <a:solidFill>
                  <a:srgbClr val="000000"/>
                </a:solidFill>
                <a:effectLst/>
                <a:uLnTx/>
                <a:uFillTx/>
                <a:latin typeface="+mn-lt"/>
                <a:cs typeface="+mn-cs"/>
              </a:rPr>
              <a:t> o en excel </a:t>
            </a:r>
            <a:r>
              <a:rPr kumimoji="0" lang="en-GB" sz="1400" b="1" i="0" u="none" strike="noStrike" kern="0" cap="none" spc="0" normalizeH="0" baseline="0" noProof="0" dirty="0" err="1" smtClean="0">
                <a:ln>
                  <a:noFill/>
                </a:ln>
                <a:solidFill>
                  <a:srgbClr val="000000"/>
                </a:solidFill>
                <a:effectLst/>
                <a:uLnTx/>
                <a:uFillTx/>
                <a:latin typeface="+mn-lt"/>
                <a:cs typeface="+mn-cs"/>
              </a:rPr>
              <a:t>presentando</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impreso</a:t>
            </a:r>
            <a:r>
              <a:rPr kumimoji="0" lang="en-GB" sz="1400" b="1" i="0" u="none" strike="noStrike" kern="0" cap="none" spc="0" normalizeH="0" baseline="0" noProof="0" dirty="0" smtClean="0">
                <a:ln>
                  <a:noFill/>
                </a:ln>
                <a:solidFill>
                  <a:srgbClr val="000000"/>
                </a:solidFill>
                <a:effectLst/>
                <a:uLnTx/>
                <a:uFillTx/>
                <a:latin typeface="+mn-lt"/>
                <a:cs typeface="+mn-cs"/>
              </a:rPr>
              <a:t> -04-. </a:t>
            </a:r>
            <a:r>
              <a:rPr kumimoji="0" lang="en-GB" sz="1400" b="1" i="0" u="none" strike="noStrike" kern="0" cap="none" spc="0" normalizeH="0" baseline="0" noProof="0" dirty="0" err="1" smtClean="0">
                <a:ln>
                  <a:noFill/>
                </a:ln>
                <a:solidFill>
                  <a:srgbClr val="000000"/>
                </a:solidFill>
                <a:effectLst/>
                <a:uLnTx/>
                <a:uFillTx/>
                <a:latin typeface="+mn-lt"/>
                <a:cs typeface="+mn-cs"/>
              </a:rPr>
              <a:t>Plazo</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enero</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hasta</a:t>
            </a:r>
            <a:r>
              <a:rPr kumimoji="0" lang="en-GB" sz="1400" b="1" i="0" u="none" strike="noStrike" kern="0" cap="none" spc="0" normalizeH="0" baseline="0" noProof="0" dirty="0" smtClean="0">
                <a:ln>
                  <a:noFill/>
                </a:ln>
                <a:solidFill>
                  <a:srgbClr val="000000"/>
                </a:solidFill>
                <a:effectLst/>
                <a:uLnTx/>
                <a:uFillTx/>
                <a:latin typeface="+mn-lt"/>
                <a:cs typeface="+mn-cs"/>
              </a:rPr>
              <a:t> la </a:t>
            </a:r>
            <a:r>
              <a:rPr kumimoji="0" lang="en-GB" sz="1400" b="1" i="0" u="none" strike="noStrike" kern="0" cap="none" spc="0" normalizeH="0" baseline="0" noProof="0" dirty="0" err="1" smtClean="0">
                <a:ln>
                  <a:noFill/>
                </a:ln>
                <a:solidFill>
                  <a:srgbClr val="000000"/>
                </a:solidFill>
                <a:effectLst/>
                <a:uLnTx/>
                <a:uFillTx/>
                <a:latin typeface="+mn-lt"/>
                <a:cs typeface="+mn-cs"/>
              </a:rPr>
              <a:t>campaña</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renta</a:t>
            </a:r>
            <a:r>
              <a:rPr kumimoji="0" lang="en-GB" sz="1400" b="1" i="0" u="none" strike="noStrike" kern="0" cap="none" spc="0" normalizeH="0" baseline="0" noProof="0" dirty="0" smtClean="0">
                <a:ln>
                  <a:noFill/>
                </a:ln>
                <a:solidFill>
                  <a:srgbClr val="000000"/>
                </a:solidFill>
                <a:effectLst/>
                <a:uLnTx/>
                <a:uFillTx/>
                <a:latin typeface="+mn-lt"/>
                <a:cs typeface="+mn-cs"/>
              </a:rPr>
              <a:t>).</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Atribución</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rentas</a:t>
            </a:r>
            <a:r>
              <a:rPr kumimoji="0" lang="en-GB" sz="1400" b="1" i="0" u="none" strike="noStrike" kern="0" cap="none" spc="0" normalizeH="0" baseline="0" noProof="0" dirty="0" smtClean="0">
                <a:ln>
                  <a:noFill/>
                </a:ln>
                <a:solidFill>
                  <a:srgbClr val="000000"/>
                </a:solidFill>
                <a:effectLst/>
                <a:uLnTx/>
                <a:uFillTx/>
                <a:latin typeface="+mn-lt"/>
                <a:cs typeface="+mn-cs"/>
              </a:rPr>
              <a:t> (184). </a:t>
            </a:r>
            <a:r>
              <a:rPr kumimoji="0" lang="en-GB" sz="1400" b="1" i="0" u="none" strike="noStrike" kern="0" cap="none" spc="0" normalizeH="0" baseline="0" noProof="0" dirty="0" err="1" smtClean="0">
                <a:ln>
                  <a:noFill/>
                </a:ln>
                <a:solidFill>
                  <a:srgbClr val="000000"/>
                </a:solidFill>
                <a:effectLst/>
                <a:uLnTx/>
                <a:uFillTx/>
                <a:latin typeface="+mn-lt"/>
                <a:cs typeface="+mn-cs"/>
              </a:rPr>
              <a:t>Plazo</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presentación</a:t>
            </a:r>
            <a:r>
              <a:rPr kumimoji="0" lang="en-GB" sz="1400" b="1" i="0" u="none" strike="noStrike" kern="0" cap="none" spc="0" normalizeH="0" baseline="0" noProof="0" dirty="0" smtClean="0">
                <a:ln>
                  <a:noFill/>
                </a:ln>
                <a:solidFill>
                  <a:srgbClr val="000000"/>
                </a:solidFill>
                <a:effectLst/>
                <a:uLnTx/>
                <a:uFillTx/>
                <a:latin typeface="+mn-lt"/>
                <a:cs typeface="+mn-cs"/>
              </a:rPr>
              <a:t>: 1 de enero-20 </a:t>
            </a:r>
            <a:r>
              <a:rPr kumimoji="0" lang="en-GB" sz="1400" b="1" i="0" u="none" strike="noStrike" kern="0" cap="none" spc="0" normalizeH="0" baseline="0" noProof="0" dirty="0" err="1" smtClean="0">
                <a:ln>
                  <a:noFill/>
                </a:ln>
                <a:solidFill>
                  <a:srgbClr val="000000"/>
                </a:solidFill>
                <a:effectLst/>
                <a:uLnTx/>
                <a:uFillTx/>
                <a:latin typeface="+mn-lt"/>
                <a:cs typeface="+mn-cs"/>
              </a:rPr>
              <a:t>febrero</a:t>
            </a:r>
            <a:r>
              <a:rPr kumimoji="0" lang="en-GB" sz="1400" b="1" i="0" u="none" strike="noStrike" kern="0" cap="none" spc="0" normalizeH="0" baseline="0" noProof="0" dirty="0" smtClean="0">
                <a:ln>
                  <a:noFill/>
                </a:ln>
                <a:solidFill>
                  <a:srgbClr val="000000"/>
                </a:solidFill>
                <a:effectLst/>
                <a:uLnTx/>
                <a:uFillTx/>
                <a:latin typeface="+mn-lt"/>
                <a:cs typeface="+mn-cs"/>
              </a:rPr>
              <a:t>)</a:t>
            </a:r>
          </a:p>
          <a:p>
            <a:pPr marL="989013" marR="0" lvl="1" indent="-531813" algn="just" defTabSz="449263" rtl="0" eaLnBrk="1" fontAlgn="base" latinLnBrk="0" hangingPunct="1">
              <a:lnSpc>
                <a:spcPct val="80000"/>
              </a:lnSpc>
              <a:spcBef>
                <a:spcPts val="4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800" b="1" i="0" u="none" strike="noStrike" kern="0" cap="none" spc="0" normalizeH="0" baseline="0" noProof="0" dirty="0" smtClean="0">
                <a:ln>
                  <a:noFill/>
                </a:ln>
                <a:solidFill>
                  <a:srgbClr val="000000"/>
                </a:solidFill>
                <a:effectLst/>
                <a:uLnTx/>
                <a:uFillTx/>
                <a:latin typeface="+mn-lt"/>
                <a:cs typeface="+mn-cs"/>
              </a:rPr>
              <a:t>IVA</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Liquidación</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trimestral</a:t>
            </a:r>
            <a:r>
              <a:rPr kumimoji="0" lang="en-GB" sz="1400" b="1" i="0" u="none" strike="noStrike" kern="0" cap="none" spc="0" normalizeH="0" baseline="0" noProof="0" dirty="0" smtClean="0">
                <a:ln>
                  <a:noFill/>
                </a:ln>
                <a:solidFill>
                  <a:srgbClr val="000000"/>
                </a:solidFill>
                <a:effectLst/>
                <a:uLnTx/>
                <a:uFillTx/>
                <a:latin typeface="+mn-lt"/>
                <a:cs typeface="+mn-cs"/>
              </a:rPr>
              <a:t> (F-69 y </a:t>
            </a:r>
            <a:r>
              <a:rPr kumimoji="0" lang="en-GB" sz="1400" b="1" i="0" u="none" strike="noStrike" kern="0" cap="none" spc="0" normalizeH="0" baseline="0" noProof="0" dirty="0" err="1" smtClean="0">
                <a:ln>
                  <a:noFill/>
                </a:ln>
                <a:solidFill>
                  <a:srgbClr val="000000"/>
                </a:solidFill>
                <a:effectLst/>
                <a:uLnTx/>
                <a:uFillTx/>
                <a:latin typeface="+mn-lt"/>
                <a:cs typeface="+mn-cs"/>
              </a:rPr>
              <a:t>carta</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pago</a:t>
            </a:r>
            <a:r>
              <a:rPr kumimoji="0" lang="en-GB" sz="1400" b="1" i="0" u="none" strike="noStrike" kern="0" cap="none" spc="0" normalizeH="0" baseline="0" noProof="0" dirty="0" smtClean="0">
                <a:ln>
                  <a:noFill/>
                </a:ln>
                <a:solidFill>
                  <a:srgbClr val="000000"/>
                </a:solidFill>
                <a:effectLst/>
                <a:uLnTx/>
                <a:uFillTx/>
                <a:latin typeface="+mn-lt"/>
                <a:cs typeface="+mn-cs"/>
              </a:rPr>
              <a:t>)‏</a:t>
            </a:r>
            <a:endParaRPr kumimoji="0" lang="en-GB" sz="1400" b="1" i="0" u="none" strike="noStrike" kern="0" cap="none" spc="0" normalizeH="0" baseline="0" noProof="0" dirty="0">
              <a:ln>
                <a:noFill/>
              </a:ln>
              <a:solidFill>
                <a:srgbClr val="000000"/>
              </a:solidFill>
              <a:effectLst/>
              <a:uLnTx/>
              <a:uFillTx/>
              <a:latin typeface="+mn-lt"/>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a:xfrm>
            <a:off x="685800" y="609600"/>
            <a:ext cx="7772400" cy="515144"/>
          </a:xfrm>
          <a:prstGeom prst="rect">
            <a:avLst/>
          </a:prstGeom>
          <a:ln w="9360">
            <a:solidFill>
              <a:srgbClr val="000000"/>
            </a:solidFill>
            <a:miter lim="800000"/>
          </a:ln>
        </p:spPr>
        <p:txBody>
          <a:bodyPr lIns="91440" tIns="45720" rIns="91440" bIns="45720"/>
          <a:lstStyle/>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400" b="1" i="0" u="none" strike="noStrike" kern="0" cap="none" spc="0" normalizeH="0" baseline="0" noProof="0" dirty="0" smtClean="0">
                <a:ln>
                  <a:noFill/>
                </a:ln>
                <a:solidFill>
                  <a:srgbClr val="000000"/>
                </a:solidFill>
                <a:effectLst/>
                <a:uLnTx/>
                <a:uFillTx/>
                <a:latin typeface="+mj-lt"/>
                <a:ea typeface="+mj-ea"/>
                <a:cs typeface="+mj-cs"/>
              </a:rPr>
              <a:t>2.4. </a:t>
            </a:r>
            <a:r>
              <a:rPr kumimoji="0" lang="en-GB" sz="2400" b="1" i="0" u="none" strike="noStrike" kern="0" cap="none" spc="0" normalizeH="0" baseline="0" noProof="0" dirty="0" err="1" smtClean="0">
                <a:ln>
                  <a:noFill/>
                </a:ln>
                <a:solidFill>
                  <a:srgbClr val="000000"/>
                </a:solidFill>
                <a:effectLst/>
                <a:uLnTx/>
                <a:uFillTx/>
                <a:latin typeface="+mj-lt"/>
                <a:ea typeface="+mj-ea"/>
                <a:cs typeface="+mj-cs"/>
              </a:rPr>
              <a:t>Empresa</a:t>
            </a:r>
            <a:r>
              <a:rPr kumimoji="0" lang="en-GB" sz="2400" b="1" i="0" u="none" strike="noStrike" kern="0" cap="none" spc="0" normalizeH="0" baseline="0" noProof="0" dirty="0" smtClean="0">
                <a:ln>
                  <a:noFill/>
                </a:ln>
                <a:solidFill>
                  <a:srgbClr val="000000"/>
                </a:solidFill>
                <a:effectLst/>
                <a:uLnTx/>
                <a:uFillTx/>
                <a:latin typeface="+mj-lt"/>
                <a:ea typeface="+mj-ea"/>
                <a:cs typeface="+mj-cs"/>
              </a:rPr>
              <a:t> con </a:t>
            </a:r>
            <a:r>
              <a:rPr kumimoji="0" lang="en-GB" sz="2400" b="1" i="0" u="none" strike="noStrike" kern="0" cap="none" spc="0" normalizeH="0" baseline="0" noProof="0" dirty="0" err="1" smtClean="0">
                <a:ln>
                  <a:noFill/>
                </a:ln>
                <a:solidFill>
                  <a:srgbClr val="000000"/>
                </a:solidFill>
                <a:effectLst/>
                <a:uLnTx/>
                <a:uFillTx/>
                <a:latin typeface="+mj-lt"/>
                <a:ea typeface="+mj-ea"/>
                <a:cs typeface="+mj-cs"/>
              </a:rPr>
              <a:t>personalidad</a:t>
            </a:r>
            <a:r>
              <a:rPr kumimoji="0" lang="en-GB" sz="2400" b="1" i="0" u="none" strike="noStrike" kern="0" cap="none" spc="0" normalizeH="0" baseline="0" noProof="0" dirty="0" smtClean="0">
                <a:ln>
                  <a:noFill/>
                </a:ln>
                <a:solidFill>
                  <a:srgbClr val="000000"/>
                </a:solidFill>
                <a:effectLst/>
                <a:uLnTx/>
                <a:uFillTx/>
                <a:latin typeface="+mj-lt"/>
                <a:ea typeface="+mj-ea"/>
                <a:cs typeface="+mj-cs"/>
              </a:rPr>
              <a:t> </a:t>
            </a:r>
            <a:r>
              <a:rPr kumimoji="0" lang="en-GB" sz="2400" b="1" i="0" u="none" strike="noStrike" kern="0" cap="none" spc="0" normalizeH="0" baseline="0" noProof="0" dirty="0" err="1" smtClean="0">
                <a:ln>
                  <a:noFill/>
                </a:ln>
                <a:solidFill>
                  <a:srgbClr val="000000"/>
                </a:solidFill>
                <a:effectLst/>
                <a:uLnTx/>
                <a:uFillTx/>
                <a:latin typeface="+mj-lt"/>
                <a:ea typeface="+mj-ea"/>
                <a:cs typeface="+mj-cs"/>
              </a:rPr>
              <a:t>jurídica</a:t>
            </a:r>
            <a:endParaRPr kumimoji="0" lang="en-GB" sz="2400" b="1" i="0" u="none" strike="noStrike" kern="0" cap="none" spc="0" normalizeH="0" baseline="0" noProof="0" dirty="0">
              <a:ln>
                <a:noFill/>
              </a:ln>
              <a:solidFill>
                <a:srgbClr val="000000"/>
              </a:solidFill>
              <a:effectLst/>
              <a:uLnTx/>
              <a:uFillTx/>
              <a:latin typeface="+mj-lt"/>
              <a:ea typeface="+mj-ea"/>
              <a:cs typeface="+mj-cs"/>
            </a:endParaRPr>
          </a:p>
        </p:txBody>
      </p:sp>
      <p:pic>
        <p:nvPicPr>
          <p:cNvPr id="3" name="Picture 3"/>
          <p:cNvPicPr>
            <a:picLocks noChangeAspect="1" noChangeArrowheads="1"/>
          </p:cNvPicPr>
          <p:nvPr/>
        </p:nvPicPr>
        <p:blipFill>
          <a:blip r:embed="rId2" cstate="print"/>
          <a:srcRect/>
          <a:stretch>
            <a:fillRect/>
          </a:stretch>
        </p:blipFill>
        <p:spPr bwMode="auto">
          <a:xfrm>
            <a:off x="179388" y="115888"/>
            <a:ext cx="4537075" cy="431800"/>
          </a:xfrm>
          <a:prstGeom prst="rect">
            <a:avLst/>
          </a:prstGeom>
          <a:noFill/>
          <a:ln w="9525">
            <a:noFill/>
            <a:round/>
            <a:headEnd/>
            <a:tailEnd/>
          </a:ln>
          <a:effectLst/>
        </p:spPr>
      </p:pic>
      <p:sp>
        <p:nvSpPr>
          <p:cNvPr id="5" name="Rectangle 2"/>
          <p:cNvSpPr txBox="1">
            <a:spLocks noChangeArrowheads="1"/>
          </p:cNvSpPr>
          <p:nvPr/>
        </p:nvSpPr>
        <p:spPr>
          <a:xfrm>
            <a:off x="228600" y="1196752"/>
            <a:ext cx="8915400" cy="5472608"/>
          </a:xfrm>
          <a:prstGeom prst="rect">
            <a:avLst/>
          </a:prstGeom>
          <a:solidFill>
            <a:srgbClr val="FFFFFF"/>
          </a:solidFill>
          <a:ln/>
        </p:spPr>
        <p:txBody>
          <a:bodyPr lIns="91440" tIns="45720" rIns="91440" bIns="45720"/>
          <a:lstStyle/>
          <a:p>
            <a:pPr marL="608013" marR="0" lvl="0" indent="-608013" algn="l"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Notaría</a:t>
            </a:r>
            <a:endParaRPr kumimoji="0" lang="en-GB" sz="2000" b="1" i="0" u="none" strike="noStrike" kern="0" cap="none" spc="0" normalizeH="0" baseline="0" noProof="0" dirty="0" smtClean="0">
              <a:ln>
                <a:noFill/>
              </a:ln>
              <a:solidFill>
                <a:srgbClr val="000000"/>
              </a:solidFill>
              <a:effectLst/>
              <a:uLnTx/>
              <a:uFillTx/>
              <a:latin typeface="+mn-lt"/>
              <a:ea typeface="+mn-ea"/>
              <a:cs typeface="+mn-cs"/>
            </a:endParaRPr>
          </a:p>
          <a:p>
            <a:pPr marL="608013" marR="0" lvl="0" indent="-608013" algn="l"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000" b="1" kern="0" dirty="0" smtClean="0">
                <a:solidFill>
                  <a:srgbClr val="000000"/>
                </a:solidFill>
                <a:latin typeface="+mn-lt"/>
                <a:cs typeface="+mn-cs"/>
              </a:rPr>
              <a:t>-</a:t>
            </a:r>
            <a:r>
              <a:rPr kumimoji="0" lang="en-GB" sz="2000" b="1" i="0" u="none" strike="noStrike" kern="0" cap="none" spc="0" normalizeH="0" baseline="0" noProof="0" dirty="0" smtClean="0">
                <a:ln>
                  <a:noFill/>
                </a:ln>
                <a:solidFill>
                  <a:srgbClr val="000000"/>
                </a:solidFill>
                <a:effectLst/>
                <a:uLnTx/>
                <a:uFillTx/>
                <a:latin typeface="+mn-lt"/>
                <a:ea typeface="+mn-ea"/>
                <a:cs typeface="+mn-cs"/>
              </a:rPr>
              <a:t>Hacienda (</a:t>
            </a:r>
            <a:r>
              <a:rPr kumimoji="0" lang="en-GB" sz="2000" b="1" i="0" u="none" strike="noStrike" kern="0" cap="none" spc="0" normalizeH="0" baseline="0" noProof="0" dirty="0" smtClean="0">
                <a:ln>
                  <a:noFill/>
                </a:ln>
                <a:solidFill>
                  <a:srgbClr val="000000"/>
                </a:solidFill>
                <a:effectLst/>
                <a:uLnTx/>
                <a:uFillTx/>
                <a:latin typeface="+mn-lt"/>
                <a:ea typeface="+mn-ea"/>
                <a:cs typeface="+mn-cs"/>
              </a:rPr>
              <a:t>C/</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Esquiroz</a:t>
            </a:r>
            <a:r>
              <a:rPr kumimoji="0" lang="en-GB" sz="2000" b="1" i="0" u="none" strike="noStrike" kern="0" cap="none" spc="0" normalizeH="0" noProof="0" dirty="0" smtClean="0">
                <a:ln>
                  <a:noFill/>
                </a:ln>
                <a:solidFill>
                  <a:srgbClr val="000000"/>
                </a:solidFill>
                <a:effectLst/>
                <a:uLnTx/>
                <a:uFillTx/>
                <a:latin typeface="+mn-lt"/>
                <a:ea typeface="+mn-ea"/>
                <a:cs typeface="+mn-cs"/>
              </a:rPr>
              <a:t> </a:t>
            </a:r>
            <a:r>
              <a:rPr lang="en-GB" sz="2000" b="1" kern="0" dirty="0" smtClean="0">
                <a:solidFill>
                  <a:srgbClr val="000000"/>
                </a:solidFill>
                <a:latin typeface="+mn-lt"/>
                <a:cs typeface="+mn-cs"/>
              </a:rPr>
              <a:t>16</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948 50 51 52): </a:t>
            </a:r>
            <a:r>
              <a:rPr kumimoji="0" lang="en-GB" sz="2000" b="0" i="0" u="none" strike="noStrike" kern="0" cap="none" spc="0" normalizeH="0" baseline="0" noProof="0" dirty="0" smtClean="0">
                <a:ln>
                  <a:noFill/>
                </a:ln>
                <a:solidFill>
                  <a:srgbClr val="000000"/>
                </a:solidFill>
                <a:effectLst/>
                <a:uLnTx/>
                <a:uFillTx/>
                <a:latin typeface="+mn-lt"/>
                <a:ea typeface="+mn-ea"/>
                <a:cs typeface="+mn-cs"/>
              </a:rPr>
              <a:t> </a:t>
            </a:r>
          </a:p>
          <a:p>
            <a:pPr marL="588963" marR="0" lvl="0" indent="-531813" algn="l" defTabSz="449263" rtl="0" eaLnBrk="1" fontAlgn="base" latinLnBrk="0" hangingPunct="1">
              <a:lnSpc>
                <a:spcPct val="80000"/>
              </a:lnSpc>
              <a:spcBef>
                <a:spcPts val="400"/>
              </a:spcBef>
              <a:spcAft>
                <a:spcPct val="0"/>
              </a:spcAft>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smtClean="0">
                <a:ln>
                  <a:noFill/>
                </a:ln>
                <a:solidFill>
                  <a:srgbClr val="000000"/>
                </a:solidFill>
                <a:effectLst/>
                <a:uLnTx/>
                <a:uFillTx/>
                <a:latin typeface="+mn-lt"/>
                <a:ea typeface="+mn-ea"/>
                <a:cs typeface="+mn-cs"/>
              </a:rPr>
              <a:t>Pago del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Impuesto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sobre</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transmisiones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patrimoniales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y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actos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jurídicos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documentados</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(1%)‏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Exento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desde</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2009. Capital</a:t>
            </a:r>
            <a:r>
              <a:rPr kumimoji="0" lang="en-GB" sz="1200" b="0" i="0" u="none" strike="noStrike" kern="0" cap="none" spc="0" normalizeH="0" noProof="0" dirty="0" smtClean="0">
                <a:ln>
                  <a:noFill/>
                </a:ln>
                <a:solidFill>
                  <a:srgbClr val="000000"/>
                </a:solidFill>
                <a:effectLst/>
                <a:uLnTx/>
                <a:uFillTx/>
                <a:latin typeface="+mn-lt"/>
                <a:ea typeface="+mn-ea"/>
                <a:cs typeface="+mn-cs"/>
              </a:rPr>
              <a:t> </a:t>
            </a:r>
            <a:r>
              <a:rPr kumimoji="0" lang="en-GB" sz="1200" b="0" i="0" u="none" strike="noStrike" kern="0" cap="none" spc="0" normalizeH="0" noProof="0" dirty="0" err="1" smtClean="0">
                <a:ln>
                  <a:noFill/>
                </a:ln>
                <a:solidFill>
                  <a:srgbClr val="000000"/>
                </a:solidFill>
                <a:effectLst/>
                <a:uLnTx/>
                <a:uFillTx/>
                <a:latin typeface="+mn-lt"/>
                <a:ea typeface="+mn-ea"/>
                <a:cs typeface="+mn-cs"/>
              </a:rPr>
              <a:t>mínimo</a:t>
            </a:r>
            <a:r>
              <a:rPr kumimoji="0" lang="en-GB" sz="1200" b="0" i="0" u="none" strike="noStrike" kern="0" cap="none" spc="0" normalizeH="0" noProof="0" dirty="0" smtClean="0">
                <a:ln>
                  <a:noFill/>
                </a:ln>
                <a:solidFill>
                  <a:srgbClr val="000000"/>
                </a:solidFill>
                <a:effectLst/>
                <a:uLnTx/>
                <a:uFillTx/>
                <a:latin typeface="+mn-lt"/>
                <a:ea typeface="+mn-ea"/>
                <a:cs typeface="+mn-cs"/>
              </a:rPr>
              <a:t> </a:t>
            </a:r>
            <a:r>
              <a:rPr kumimoji="0" lang="en-GB" sz="1200" b="0" i="0" u="none" strike="noStrike" kern="0" cap="none" spc="0" normalizeH="0" noProof="0" dirty="0" err="1" smtClean="0">
                <a:ln>
                  <a:noFill/>
                </a:ln>
                <a:solidFill>
                  <a:srgbClr val="000000"/>
                </a:solidFill>
                <a:effectLst/>
                <a:uLnTx/>
                <a:uFillTx/>
                <a:latin typeface="+mn-lt"/>
                <a:ea typeface="+mn-ea"/>
                <a:cs typeface="+mn-cs"/>
              </a:rPr>
              <a:t>según</a:t>
            </a:r>
            <a:r>
              <a:rPr kumimoji="0" lang="en-GB" sz="1200" b="0" i="0" u="none" strike="noStrike" kern="0" cap="none" spc="0" normalizeH="0" noProof="0" dirty="0" smtClean="0">
                <a:ln>
                  <a:noFill/>
                </a:ln>
                <a:solidFill>
                  <a:srgbClr val="000000"/>
                </a:solidFill>
                <a:effectLst/>
                <a:uLnTx/>
                <a:uFillTx/>
                <a:latin typeface="+mn-lt"/>
                <a:ea typeface="+mn-ea"/>
                <a:cs typeface="+mn-cs"/>
              </a:rPr>
              <a:t> </a:t>
            </a:r>
            <a:r>
              <a:rPr kumimoji="0" lang="en-GB" sz="1200" b="0" i="0" u="none" strike="noStrike" kern="0" cap="none" spc="0" normalizeH="0" noProof="0" dirty="0" err="1" smtClean="0">
                <a:ln>
                  <a:noFill/>
                </a:ln>
                <a:solidFill>
                  <a:srgbClr val="000000"/>
                </a:solidFill>
                <a:effectLst/>
                <a:uLnTx/>
                <a:uFillTx/>
                <a:latin typeface="+mn-lt"/>
                <a:ea typeface="+mn-ea"/>
                <a:cs typeface="+mn-cs"/>
              </a:rPr>
              <a:t>tipo</a:t>
            </a:r>
            <a:r>
              <a:rPr kumimoji="0" lang="en-GB" sz="1200" b="0" i="0" u="none" strike="noStrike" kern="0" cap="none" spc="0" normalizeH="0" noProof="0" dirty="0" smtClean="0">
                <a:ln>
                  <a:noFill/>
                </a:ln>
                <a:solidFill>
                  <a:srgbClr val="000000"/>
                </a:solidFill>
                <a:effectLst/>
                <a:uLnTx/>
                <a:uFillTx/>
                <a:latin typeface="+mn-lt"/>
                <a:ea typeface="+mn-ea"/>
                <a:cs typeface="+mn-cs"/>
              </a:rPr>
              <a:t> de </a:t>
            </a:r>
            <a:r>
              <a:rPr kumimoji="0" lang="en-GB" sz="1200" b="0" i="0" u="none" strike="noStrike" kern="0" cap="none" spc="0" normalizeH="0" noProof="0" dirty="0" err="1" smtClean="0">
                <a:ln>
                  <a:noFill/>
                </a:ln>
                <a:solidFill>
                  <a:srgbClr val="000000"/>
                </a:solidFill>
                <a:effectLst/>
                <a:uLnTx/>
                <a:uFillTx/>
                <a:latin typeface="+mn-lt"/>
                <a:ea typeface="+mn-ea"/>
                <a:cs typeface="+mn-cs"/>
              </a:rPr>
              <a:t>sociedad</a:t>
            </a:r>
            <a:endParaRPr kumimoji="0" lang="en-GB" sz="1200" b="0" i="0" u="none" strike="noStrike" kern="0" cap="none" spc="0" normalizeH="0" baseline="0" noProof="0" dirty="0" smtClean="0">
              <a:ln>
                <a:noFill/>
              </a:ln>
              <a:solidFill>
                <a:srgbClr val="000000"/>
              </a:solidFill>
              <a:effectLst/>
              <a:uLnTx/>
              <a:uFillTx/>
              <a:latin typeface="+mn-lt"/>
              <a:ea typeface="+mn-ea"/>
              <a:cs typeface="+mn-cs"/>
            </a:endParaRPr>
          </a:p>
          <a:p>
            <a:pPr marL="588963" marR="0" lvl="0" indent="-531813" algn="l" defTabSz="449263" rtl="0" eaLnBrk="1" fontAlgn="base" latinLnBrk="0" hangingPunct="1">
              <a:lnSpc>
                <a:spcPct val="80000"/>
              </a:lnSpc>
              <a:spcBef>
                <a:spcPts val="400"/>
              </a:spcBef>
              <a:spcAft>
                <a:spcPct val="0"/>
              </a:spcAft>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Obtención</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del CIF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código</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de </a:t>
            </a:r>
            <a:r>
              <a:rPr kumimoji="0" lang="en-GB" sz="1200" b="0" i="0" u="none" strike="noStrike" kern="0" cap="none" spc="0" normalizeH="0" baseline="0" noProof="0" dirty="0" err="1" smtClean="0">
                <a:ln>
                  <a:noFill/>
                </a:ln>
                <a:solidFill>
                  <a:srgbClr val="000000"/>
                </a:solidFill>
                <a:effectLst/>
                <a:uLnTx/>
                <a:uFillTx/>
                <a:latin typeface="+mn-lt"/>
                <a:ea typeface="+mn-ea"/>
                <a:cs typeface="+mn-cs"/>
              </a:rPr>
              <a:t>identificación</a:t>
            </a:r>
            <a:r>
              <a:rPr kumimoji="0" lang="en-GB" sz="1200" b="0" i="0" u="none" strike="noStrike" kern="0" cap="none" spc="0" normalizeH="0" baseline="0" noProof="0" dirty="0" smtClean="0">
                <a:ln>
                  <a:noFill/>
                </a:ln>
                <a:solidFill>
                  <a:srgbClr val="000000"/>
                </a:solidFill>
                <a:effectLst/>
                <a:uLnTx/>
                <a:uFillTx/>
                <a:latin typeface="+mn-lt"/>
                <a:ea typeface="+mn-ea"/>
                <a:cs typeface="+mn-cs"/>
              </a:rPr>
              <a:t> fiscal)‏</a:t>
            </a: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Ayuntamiento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010)‏</a:t>
            </a: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Obtención</a:t>
            </a:r>
            <a:r>
              <a:rPr kumimoji="0" lang="en-GB" sz="1200" b="0" i="0" u="none" strike="noStrike" kern="0" cap="none" spc="0" normalizeH="0" baseline="0" noProof="0" dirty="0" smtClean="0">
                <a:ln>
                  <a:noFill/>
                </a:ln>
                <a:solidFill>
                  <a:srgbClr val="000000"/>
                </a:solidFill>
                <a:effectLst/>
                <a:uLnTx/>
                <a:uFillTx/>
                <a:latin typeface="+mn-lt"/>
                <a:cs typeface="+mn-cs"/>
              </a:rPr>
              <a:t> IAE.</a:t>
            </a: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Licencias</a:t>
            </a:r>
            <a:r>
              <a:rPr kumimoji="0" lang="en-GB" sz="1200" b="0" i="0" u="none" strike="noStrike" kern="0" cap="none" spc="0" normalizeH="0" baseline="0" noProof="0" dirty="0" smtClean="0">
                <a:ln>
                  <a:noFill/>
                </a:ln>
                <a:solidFill>
                  <a:srgbClr val="000000"/>
                </a:solidFill>
                <a:effectLst/>
                <a:uLnTx/>
                <a:uFillTx/>
                <a:latin typeface="+mn-lt"/>
                <a:cs typeface="+mn-cs"/>
              </a:rPr>
              <a:t> de </a:t>
            </a:r>
            <a:r>
              <a:rPr kumimoji="0" lang="en-GB" sz="1200" b="0" i="0" u="none" strike="noStrike" kern="0" cap="none" spc="0" normalizeH="0" baseline="0" noProof="0" dirty="0" err="1" smtClean="0">
                <a:ln>
                  <a:noFill/>
                </a:ln>
                <a:solidFill>
                  <a:srgbClr val="000000"/>
                </a:solidFill>
                <a:effectLst/>
                <a:uLnTx/>
                <a:uFillTx/>
                <a:latin typeface="+mn-lt"/>
                <a:cs typeface="+mn-cs"/>
              </a:rPr>
              <a:t>obra</a:t>
            </a:r>
            <a:r>
              <a:rPr kumimoji="0" lang="en-GB" sz="1200" b="0" i="0" u="none" strike="noStrike" kern="0" cap="none" spc="0" normalizeH="0" baseline="0" noProof="0" dirty="0" smtClean="0">
                <a:ln>
                  <a:noFill/>
                </a:ln>
                <a:solidFill>
                  <a:srgbClr val="000000"/>
                </a:solidFill>
                <a:effectLst/>
                <a:uLnTx/>
                <a:uFillTx/>
                <a:latin typeface="+mn-lt"/>
                <a:cs typeface="+mn-cs"/>
              </a:rPr>
              <a:t>  </a:t>
            </a:r>
            <a:r>
              <a:rPr kumimoji="0" lang="en-GB" sz="1200" b="0" i="0" u="none" strike="noStrike" kern="0" cap="none" spc="0" normalizeH="0" baseline="0" noProof="0" dirty="0" err="1" smtClean="0">
                <a:ln>
                  <a:noFill/>
                </a:ln>
                <a:solidFill>
                  <a:srgbClr val="000000"/>
                </a:solidFill>
                <a:effectLst/>
                <a:uLnTx/>
                <a:uFillTx/>
                <a:latin typeface="+mn-lt"/>
                <a:cs typeface="+mn-cs"/>
              </a:rPr>
              <a:t>si</a:t>
            </a:r>
            <a:r>
              <a:rPr kumimoji="0" lang="en-GB" sz="1200" b="0" i="0" u="none" strike="noStrike" kern="0" cap="none" spc="0" normalizeH="0" baseline="0" noProof="0" dirty="0" smtClean="0">
                <a:ln>
                  <a:noFill/>
                </a:ln>
                <a:solidFill>
                  <a:srgbClr val="000000"/>
                </a:solidFill>
                <a:effectLst/>
                <a:uLnTx/>
                <a:uFillTx/>
                <a:latin typeface="+mn-lt"/>
                <a:cs typeface="+mn-cs"/>
              </a:rPr>
              <a:t> se </a:t>
            </a:r>
            <a:r>
              <a:rPr kumimoji="0" lang="en-GB" sz="1200" b="0" i="0" u="none" strike="noStrike" kern="0" cap="none" spc="0" normalizeH="0" baseline="0" noProof="0" dirty="0" err="1" smtClean="0">
                <a:ln>
                  <a:noFill/>
                </a:ln>
                <a:solidFill>
                  <a:srgbClr val="000000"/>
                </a:solidFill>
                <a:effectLst/>
                <a:uLnTx/>
                <a:uFillTx/>
                <a:latin typeface="+mn-lt"/>
                <a:cs typeface="+mn-cs"/>
              </a:rPr>
              <a:t>necesitase</a:t>
            </a:r>
            <a:r>
              <a:rPr kumimoji="0" lang="en-GB" sz="1200" b="0" i="0" u="none" strike="noStrike" kern="0" cap="none" spc="0" normalizeH="0" baseline="0" noProof="0" dirty="0" smtClean="0">
                <a:ln>
                  <a:noFill/>
                </a:ln>
                <a:solidFill>
                  <a:srgbClr val="000000"/>
                </a:solidFill>
                <a:effectLst/>
                <a:uLnTx/>
                <a:uFillTx/>
                <a:latin typeface="+mn-lt"/>
                <a:cs typeface="+mn-cs"/>
              </a:rPr>
              <a:t>: 5%</a:t>
            </a: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Licencia</a:t>
            </a:r>
            <a:r>
              <a:rPr kumimoji="0" lang="en-GB" sz="1200" b="0" i="0" u="none" strike="noStrike" kern="0" cap="none" spc="0" normalizeH="0" baseline="0" noProof="0" dirty="0" smtClean="0">
                <a:ln>
                  <a:noFill/>
                </a:ln>
                <a:solidFill>
                  <a:srgbClr val="000000"/>
                </a:solidFill>
                <a:effectLst/>
                <a:uLnTx/>
                <a:uFillTx/>
                <a:latin typeface="+mn-lt"/>
                <a:cs typeface="+mn-cs"/>
              </a:rPr>
              <a:t> de </a:t>
            </a:r>
            <a:r>
              <a:rPr kumimoji="0" lang="en-GB" sz="1200" b="0" i="0" u="none" strike="noStrike" kern="0" cap="none" spc="0" normalizeH="0" baseline="0" noProof="0" dirty="0" err="1" smtClean="0">
                <a:ln>
                  <a:noFill/>
                </a:ln>
                <a:solidFill>
                  <a:srgbClr val="000000"/>
                </a:solidFill>
                <a:effectLst/>
                <a:uLnTx/>
                <a:uFillTx/>
                <a:latin typeface="+mn-lt"/>
                <a:cs typeface="+mn-cs"/>
              </a:rPr>
              <a:t>apertura</a:t>
            </a:r>
            <a:r>
              <a:rPr kumimoji="0" lang="en-GB" sz="1200" b="0" i="0" u="none" strike="noStrike" kern="0" cap="none" spc="0" normalizeH="0" baseline="0" noProof="0" dirty="0" smtClean="0">
                <a:ln>
                  <a:noFill/>
                </a:ln>
                <a:solidFill>
                  <a:srgbClr val="000000"/>
                </a:solidFill>
                <a:effectLst/>
                <a:uLnTx/>
                <a:uFillTx/>
                <a:latin typeface="+mn-lt"/>
                <a:cs typeface="+mn-cs"/>
              </a:rPr>
              <a:t> </a:t>
            </a:r>
            <a:r>
              <a:rPr kumimoji="0" lang="en-GB" sz="1200" b="0" i="0" u="none" strike="noStrike" kern="0" cap="none" spc="0" normalizeH="0" baseline="0" noProof="0" dirty="0" err="1" smtClean="0">
                <a:ln>
                  <a:noFill/>
                </a:ln>
                <a:solidFill>
                  <a:srgbClr val="000000"/>
                </a:solidFill>
                <a:effectLst/>
                <a:uLnTx/>
                <a:uFillTx/>
                <a:latin typeface="+mn-lt"/>
                <a:cs typeface="+mn-cs"/>
              </a:rPr>
              <a:t>si</a:t>
            </a:r>
            <a:r>
              <a:rPr kumimoji="0" lang="en-GB" sz="1200" b="0" i="0" u="none" strike="noStrike" kern="0" cap="none" spc="0" normalizeH="0" baseline="0" noProof="0" dirty="0" smtClean="0">
                <a:ln>
                  <a:noFill/>
                </a:ln>
                <a:solidFill>
                  <a:srgbClr val="000000"/>
                </a:solidFill>
                <a:effectLst/>
                <a:uLnTx/>
                <a:uFillTx/>
                <a:latin typeface="+mn-lt"/>
                <a:cs typeface="+mn-cs"/>
              </a:rPr>
              <a:t> </a:t>
            </a:r>
            <a:r>
              <a:rPr kumimoji="0" lang="en-GB" sz="1200" b="0" i="0" u="none" strike="noStrike" kern="0" cap="none" spc="0" normalizeH="0" baseline="0" noProof="0" dirty="0" err="1" smtClean="0">
                <a:ln>
                  <a:noFill/>
                </a:ln>
                <a:solidFill>
                  <a:srgbClr val="000000"/>
                </a:solidFill>
                <a:effectLst/>
                <a:uLnTx/>
                <a:uFillTx/>
                <a:latin typeface="+mn-lt"/>
                <a:cs typeface="+mn-cs"/>
              </a:rPr>
              <a:t>necesitase</a:t>
            </a:r>
            <a:endParaRPr kumimoji="0" lang="en-GB" sz="1200" b="0" i="0" u="none" strike="noStrike" kern="0" cap="none" spc="0" normalizeH="0" baseline="0" noProof="0" dirty="0" smtClean="0">
              <a:ln>
                <a:noFill/>
              </a:ln>
              <a:solidFill>
                <a:srgbClr val="000000"/>
              </a:solidFill>
              <a:effectLst/>
              <a:uLnTx/>
              <a:uFillTx/>
              <a:latin typeface="+mn-lt"/>
              <a:cs typeface="+mn-cs"/>
            </a:endParaRPr>
          </a:p>
          <a:p>
            <a:pPr marL="608013" marR="0" lvl="1" indent="-608013" algn="just" defTabSz="449263" rtl="0" eaLnBrk="1" fontAlgn="base" latinLnBrk="0" hangingPunct="1">
              <a:lnSpc>
                <a:spcPct val="80000"/>
              </a:lnSpc>
              <a:spcBef>
                <a:spcPts val="500"/>
              </a:spcBef>
              <a:spcAft>
                <a:spcPct val="0"/>
              </a:spcAft>
              <a:buClr>
                <a:srgbClr val="000000"/>
              </a:buClr>
              <a:buSzPct val="100000"/>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200" b="0" i="0" u="none" strike="noStrike" kern="0" cap="none" spc="0" normalizeH="0" baseline="0" noProof="0" dirty="0" err="1" smtClean="0">
                <a:ln>
                  <a:noFill/>
                </a:ln>
                <a:solidFill>
                  <a:srgbClr val="000000"/>
                </a:solidFill>
                <a:effectLst/>
                <a:uLnTx/>
                <a:uFillTx/>
                <a:latin typeface="+mn-lt"/>
                <a:cs typeface="+mn-cs"/>
              </a:rPr>
              <a:t>Licencia</a:t>
            </a:r>
            <a:r>
              <a:rPr kumimoji="0" lang="en-GB" sz="1200" b="0" i="0" u="none" strike="noStrike" kern="0" cap="none" spc="0" normalizeH="0" baseline="0" noProof="0" dirty="0" smtClean="0">
                <a:ln>
                  <a:noFill/>
                </a:ln>
                <a:solidFill>
                  <a:srgbClr val="000000"/>
                </a:solidFill>
                <a:effectLst/>
                <a:uLnTx/>
                <a:uFillTx/>
                <a:latin typeface="+mn-lt"/>
                <a:cs typeface="+mn-cs"/>
              </a:rPr>
              <a:t> de </a:t>
            </a:r>
            <a:r>
              <a:rPr kumimoji="0" lang="en-GB" sz="1200" b="0" i="0" u="none" strike="noStrike" kern="0" cap="none" spc="0" normalizeH="0" baseline="0" noProof="0" dirty="0" err="1" smtClean="0">
                <a:ln>
                  <a:noFill/>
                </a:ln>
                <a:solidFill>
                  <a:srgbClr val="000000"/>
                </a:solidFill>
                <a:effectLst/>
                <a:uLnTx/>
                <a:uFillTx/>
                <a:latin typeface="+mn-lt"/>
                <a:cs typeface="+mn-cs"/>
              </a:rPr>
              <a:t>actividad</a:t>
            </a:r>
            <a:endParaRPr kumimoji="0" lang="en-GB" sz="1200" b="0" i="0" u="none" strike="noStrike" kern="0" cap="none" spc="0" normalizeH="0" baseline="0" noProof="0" dirty="0" smtClean="0">
              <a:ln>
                <a:noFill/>
              </a:ln>
              <a:solidFill>
                <a:srgbClr val="000000"/>
              </a:solidFill>
              <a:effectLst/>
              <a:uLnTx/>
              <a:uFillTx/>
              <a:latin typeface="+mn-lt"/>
              <a:cs typeface="+mn-cs"/>
            </a:endParaRPr>
          </a:p>
          <a:p>
            <a:pPr marL="150813" indent="-608013" algn="just">
              <a:lnSpc>
                <a:spcPct val="80000"/>
              </a:lnSpc>
              <a:spcBef>
                <a:spcPts val="500"/>
              </a:spcBef>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kumimoji="0" lang="en-GB" sz="1200" b="0" i="0" u="none" strike="noStrike" kern="0" cap="none" spc="0" normalizeH="0" baseline="0" noProof="0" dirty="0" smtClean="0">
              <a:ln>
                <a:noFill/>
              </a:ln>
              <a:solidFill>
                <a:srgbClr val="000000"/>
              </a:solidFill>
              <a:effectLst/>
              <a:uLnTx/>
              <a:uFillTx/>
              <a:latin typeface="+mn-lt"/>
              <a:cs typeface="+mn-cs"/>
            </a:endParaRP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Inscripción</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en el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registro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mercantil</a:t>
            </a: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noProof="0" dirty="0" smtClean="0">
                <a:ln>
                  <a:noFill/>
                </a:ln>
                <a:solidFill>
                  <a:srgbClr val="000000"/>
                </a:solidFill>
                <a:effectLst/>
                <a:uLnTx/>
                <a:uFillTx/>
                <a:latin typeface="+mn-lt"/>
                <a:ea typeface="+mn-ea"/>
                <a:cs typeface="+mn-cs"/>
              </a:rPr>
              <a:t> (</a:t>
            </a:r>
            <a:r>
              <a:rPr kumimoji="0" lang="en-GB" sz="2000" b="1" i="0" u="none" strike="noStrike" kern="0" cap="none" spc="0" normalizeH="0" noProof="0" dirty="0" err="1" smtClean="0">
                <a:ln>
                  <a:noFill/>
                </a:ln>
                <a:solidFill>
                  <a:srgbClr val="000000"/>
                </a:solidFill>
                <a:effectLst/>
                <a:uLnTx/>
                <a:uFillTx/>
                <a:latin typeface="+mn-lt"/>
                <a:ea typeface="+mn-ea"/>
                <a:cs typeface="+mn-cs"/>
              </a:rPr>
              <a:t>Edificio</a:t>
            </a:r>
            <a:r>
              <a:rPr kumimoji="0" lang="en-GB" sz="2000" b="1" i="0" u="none" strike="noStrike" kern="0" cap="none" spc="0" normalizeH="0" noProof="0" dirty="0" smtClean="0">
                <a:ln>
                  <a:noFill/>
                </a:ln>
                <a:solidFill>
                  <a:srgbClr val="000000"/>
                </a:solidFill>
                <a:effectLst/>
                <a:uLnTx/>
                <a:uFillTx/>
                <a:latin typeface="+mn-lt"/>
                <a:ea typeface="+mn-ea"/>
                <a:cs typeface="+mn-cs"/>
              </a:rPr>
              <a:t> </a:t>
            </a:r>
            <a:r>
              <a:rPr kumimoji="0" lang="en-GB" sz="2000" b="1" i="0" u="none" strike="noStrike" kern="0" cap="none" spc="0" normalizeH="0" noProof="0" dirty="0" err="1" smtClean="0">
                <a:ln>
                  <a:noFill/>
                </a:ln>
                <a:solidFill>
                  <a:srgbClr val="000000"/>
                </a:solidFill>
                <a:effectLst/>
                <a:uLnTx/>
                <a:uFillTx/>
                <a:latin typeface="+mn-lt"/>
                <a:ea typeface="+mn-ea"/>
                <a:cs typeface="+mn-cs"/>
              </a:rPr>
              <a:t>Fuerte</a:t>
            </a:r>
            <a:r>
              <a:rPr kumimoji="0" lang="en-GB" sz="2000" b="1" i="0" u="none" strike="noStrike" kern="0" cap="none" spc="0" normalizeH="0" noProof="0" dirty="0" smtClean="0">
                <a:ln>
                  <a:noFill/>
                </a:ln>
                <a:solidFill>
                  <a:srgbClr val="000000"/>
                </a:solidFill>
                <a:effectLst/>
                <a:uLnTx/>
                <a:uFillTx/>
                <a:latin typeface="+mn-lt"/>
                <a:ea typeface="+mn-ea"/>
                <a:cs typeface="+mn-cs"/>
              </a:rPr>
              <a:t> del Príncipe)</a:t>
            </a:r>
            <a:endParaRPr kumimoji="0" lang="en-GB" sz="2000" b="1" i="0" u="none" strike="noStrike" kern="0" cap="none" spc="0" normalizeH="0" baseline="0" noProof="0" dirty="0" smtClean="0">
              <a:ln>
                <a:noFill/>
              </a:ln>
              <a:solidFill>
                <a:srgbClr val="000000"/>
              </a:solidFill>
              <a:effectLst/>
              <a:uLnTx/>
              <a:uFillTx/>
              <a:latin typeface="+mn-lt"/>
              <a:ea typeface="+mn-ea"/>
              <a:cs typeface="+mn-cs"/>
            </a:endParaRP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000" b="1" kern="0" dirty="0" smtClean="0">
                <a:solidFill>
                  <a:srgbClr val="000000"/>
                </a:solidFill>
                <a:latin typeface="+mn-lt"/>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Seguridad</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social: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Conde</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Oliveto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901 50 20 50)‏</a:t>
            </a: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   Alta en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Régimen</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Especial de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Trabajadores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Autónomos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(RETA).</a:t>
            </a:r>
          </a:p>
          <a:p>
            <a:pPr marL="608013" marR="0" lvl="0" indent="-608013" algn="just" defTabSz="449263" rtl="0" eaLnBrk="1" fontAlgn="base" latinLnBrk="0" hangingPunct="1">
              <a:lnSpc>
                <a:spcPct val="80000"/>
              </a:lnSpc>
              <a:spcBef>
                <a:spcPts val="500"/>
              </a:spcBef>
              <a:spcAft>
                <a:spcPct val="0"/>
              </a:spcAft>
              <a:buClr>
                <a:srgbClr val="000000"/>
              </a:buClr>
              <a:buSzPct val="100000"/>
              <a:buFont typeface="Times New Roman" pitchFamily="16"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2000" b="1" i="0" u="none" strike="noStrike" kern="0" cap="none" spc="0" normalizeH="0" baseline="0" noProof="0" dirty="0" smtClean="0">
                <a:ln>
                  <a:noFill/>
                </a:ln>
                <a:solidFill>
                  <a:srgbClr val="000000"/>
                </a:solidFill>
                <a:effectLst/>
                <a:uLnTx/>
                <a:uFillTx/>
                <a:latin typeface="+mn-lt"/>
                <a:ea typeface="+mn-ea"/>
                <a:cs typeface="+mn-cs"/>
              </a:rPr>
              <a:t>-</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Obligaciones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fiscales</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smtClean="0">
                <a:ln>
                  <a:noFill/>
                </a:ln>
                <a:solidFill>
                  <a:srgbClr val="000000"/>
                </a:solidFill>
                <a:effectLst/>
                <a:uLnTx/>
                <a:uFillTx/>
                <a:latin typeface="+mn-lt"/>
                <a:ea typeface="+mn-ea"/>
                <a:cs typeface="+mn-cs"/>
              </a:rPr>
              <a:t>C/</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Esquiroz</a:t>
            </a:r>
            <a:r>
              <a:rPr kumimoji="0" lang="en-GB" sz="2000" b="1" i="0" u="none" strike="noStrike" kern="0" cap="none" spc="0" normalizeH="0" noProof="0" dirty="0" smtClean="0">
                <a:ln>
                  <a:noFill/>
                </a:ln>
                <a:solidFill>
                  <a:srgbClr val="000000"/>
                </a:solidFill>
                <a:effectLst/>
                <a:uLnTx/>
                <a:uFillTx/>
                <a:latin typeface="+mn-lt"/>
                <a:ea typeface="+mn-ea"/>
                <a:cs typeface="+mn-cs"/>
              </a:rPr>
              <a:t> 16</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a:t>
            </a:r>
            <a:r>
              <a:rPr kumimoji="0" lang="en-GB" sz="2000" b="1" i="0" u="none" strike="noStrike" kern="0" cap="none" spc="0" normalizeH="0" baseline="0" noProof="0" dirty="0" err="1" smtClean="0">
                <a:ln>
                  <a:noFill/>
                </a:ln>
                <a:solidFill>
                  <a:srgbClr val="000000"/>
                </a:solidFill>
                <a:effectLst/>
                <a:uLnTx/>
                <a:uFillTx/>
                <a:latin typeface="+mn-lt"/>
                <a:ea typeface="+mn-ea"/>
                <a:cs typeface="+mn-cs"/>
              </a:rPr>
              <a:t>tfno</a:t>
            </a:r>
            <a:r>
              <a:rPr kumimoji="0" lang="en-GB" sz="2000" b="1" i="0" u="none" strike="noStrike" kern="0" cap="none" spc="0" normalizeH="0" baseline="0" noProof="0" dirty="0" smtClean="0">
                <a:ln>
                  <a:noFill/>
                </a:ln>
                <a:solidFill>
                  <a:srgbClr val="000000"/>
                </a:solidFill>
                <a:effectLst/>
                <a:uLnTx/>
                <a:uFillTx/>
                <a:latin typeface="+mn-lt"/>
                <a:ea typeface="+mn-ea"/>
                <a:cs typeface="+mn-cs"/>
              </a:rPr>
              <a:t>. 948 50 51 52): </a:t>
            </a:r>
          </a:p>
          <a:p>
            <a:pPr marL="989013" marR="0" lvl="1" indent="-531813" algn="just" defTabSz="449263" rtl="0" eaLnBrk="1" fontAlgn="base" latinLnBrk="0" hangingPunct="1">
              <a:lnSpc>
                <a:spcPct val="80000"/>
              </a:lnSpc>
              <a:spcBef>
                <a:spcPts val="4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800" b="1" i="0" u="none" strike="noStrike" kern="0" cap="none" spc="0" normalizeH="0" baseline="0" noProof="0" dirty="0" err="1" smtClean="0">
                <a:ln>
                  <a:noFill/>
                </a:ln>
                <a:solidFill>
                  <a:srgbClr val="000000"/>
                </a:solidFill>
                <a:effectLst/>
                <a:uLnTx/>
                <a:uFillTx/>
                <a:latin typeface="+mn-lt"/>
                <a:cs typeface="+mn-cs"/>
              </a:rPr>
              <a:t>Impuesto</a:t>
            </a:r>
            <a:r>
              <a:rPr kumimoji="0" lang="en-GB" sz="1800" b="1" i="0" u="none" strike="noStrike" kern="0" cap="none" spc="0" normalizeH="0" baseline="0" noProof="0" dirty="0" smtClean="0">
                <a:ln>
                  <a:noFill/>
                </a:ln>
                <a:solidFill>
                  <a:srgbClr val="000000"/>
                </a:solidFill>
                <a:effectLst/>
                <a:uLnTx/>
                <a:uFillTx/>
                <a:latin typeface="+mn-lt"/>
                <a:cs typeface="+mn-cs"/>
              </a:rPr>
              <a:t> </a:t>
            </a:r>
            <a:r>
              <a:rPr kumimoji="0" lang="en-GB" sz="1800" b="1" i="0" u="none" strike="noStrike" kern="0" cap="none" spc="0" normalizeH="0" baseline="0" noProof="0" dirty="0" err="1" smtClean="0">
                <a:ln>
                  <a:noFill/>
                </a:ln>
                <a:solidFill>
                  <a:srgbClr val="000000"/>
                </a:solidFill>
                <a:effectLst/>
                <a:uLnTx/>
                <a:uFillTx/>
                <a:latin typeface="+mn-lt"/>
                <a:cs typeface="+mn-cs"/>
              </a:rPr>
              <a:t>sobre</a:t>
            </a:r>
            <a:r>
              <a:rPr kumimoji="0" lang="en-GB" sz="1800" b="1" i="0" u="none" strike="noStrike" kern="0" cap="none" spc="0" normalizeH="0" baseline="0" noProof="0" dirty="0" smtClean="0">
                <a:ln>
                  <a:noFill/>
                </a:ln>
                <a:solidFill>
                  <a:srgbClr val="000000"/>
                </a:solidFill>
                <a:effectLst/>
                <a:uLnTx/>
                <a:uFillTx/>
                <a:latin typeface="+mn-lt"/>
                <a:cs typeface="+mn-cs"/>
              </a:rPr>
              <a:t> </a:t>
            </a:r>
            <a:r>
              <a:rPr kumimoji="0" lang="en-GB" sz="1800" b="1" i="0" u="none" strike="noStrike" kern="0" cap="none" spc="0" normalizeH="0" baseline="0" noProof="0" dirty="0" err="1" smtClean="0">
                <a:ln>
                  <a:noFill/>
                </a:ln>
                <a:solidFill>
                  <a:srgbClr val="000000"/>
                </a:solidFill>
                <a:effectLst/>
                <a:uLnTx/>
                <a:uFillTx/>
                <a:latin typeface="+mn-lt"/>
                <a:cs typeface="+mn-cs"/>
              </a:rPr>
              <a:t>sociedades</a:t>
            </a:r>
            <a:endParaRPr kumimoji="0" lang="en-GB" sz="1800" b="1" i="0" u="none" strike="noStrike" kern="0" cap="none" spc="0" normalizeH="0" baseline="0" noProof="0" dirty="0" smtClean="0">
              <a:ln>
                <a:noFill/>
              </a:ln>
              <a:solidFill>
                <a:srgbClr val="000000"/>
              </a:solidFill>
              <a:effectLst/>
              <a:uLnTx/>
              <a:uFillTx/>
              <a:latin typeface="+mn-lt"/>
              <a:cs typeface="+mn-cs"/>
            </a:endParaRP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kumimoji="0" lang="en-GB" sz="1400" b="1" i="0" u="none" strike="noStrike" kern="0" cap="none" spc="0" normalizeH="0" baseline="0" noProof="0" dirty="0" err="1" smtClean="0">
                <a:ln>
                  <a:noFill/>
                </a:ln>
                <a:solidFill>
                  <a:srgbClr val="000000"/>
                </a:solidFill>
                <a:effectLst/>
                <a:uLnTx/>
                <a:uFillTx/>
                <a:latin typeface="+mn-lt"/>
                <a:cs typeface="+mn-cs"/>
              </a:rPr>
              <a:t>Fraccionamientos</a:t>
            </a:r>
            <a:r>
              <a:rPr kumimoji="0" lang="en-GB" sz="1400" b="1" i="0" u="none" strike="noStrike" kern="0" cap="none" spc="0" normalizeH="0" baseline="0" noProof="0" dirty="0" smtClean="0">
                <a:ln>
                  <a:noFill/>
                </a:ln>
                <a:solidFill>
                  <a:srgbClr val="000000"/>
                </a:solidFill>
                <a:effectLst/>
                <a:uLnTx/>
                <a:uFillTx/>
                <a:latin typeface="+mn-lt"/>
                <a:cs typeface="+mn-cs"/>
              </a:rPr>
              <a:t> </a:t>
            </a:r>
            <a:r>
              <a:rPr lang="es-ES" sz="1400" dirty="0" smtClean="0"/>
              <a:t>720/</a:t>
            </a:r>
            <a:r>
              <a:rPr lang="es-ES" sz="1400" dirty="0" smtClean="0">
                <a:solidFill>
                  <a:schemeClr val="tx1"/>
                </a:solidFill>
              </a:rPr>
              <a:t>S 720/S-91</a:t>
            </a:r>
            <a:endParaRPr kumimoji="0" lang="en-GB" sz="1400" b="1" i="0" u="none" strike="noStrike" kern="0" cap="none" spc="0" normalizeH="0" baseline="0" noProof="0" dirty="0" smtClean="0">
              <a:ln>
                <a:noFill/>
              </a:ln>
              <a:solidFill>
                <a:srgbClr val="000000"/>
              </a:solidFill>
              <a:effectLst/>
              <a:uLnTx/>
              <a:uFillTx/>
              <a:latin typeface="+mn-lt"/>
              <a:cs typeface="+mn-cs"/>
            </a:endParaRP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b="1" kern="0" dirty="0" err="1" smtClean="0">
                <a:solidFill>
                  <a:srgbClr val="000000"/>
                </a:solidFill>
                <a:latin typeface="+mn-lt"/>
                <a:cs typeface="+mn-cs"/>
              </a:rPr>
              <a:t>Liquidación</a:t>
            </a:r>
            <a:r>
              <a:rPr lang="en-GB" sz="1400" b="1" kern="0" dirty="0" smtClean="0">
                <a:solidFill>
                  <a:srgbClr val="000000"/>
                </a:solidFill>
                <a:latin typeface="+mn-lt"/>
                <a:cs typeface="+mn-cs"/>
              </a:rPr>
              <a:t> general </a:t>
            </a:r>
            <a:r>
              <a:rPr lang="es-ES" sz="1400" dirty="0" smtClean="0">
                <a:solidFill>
                  <a:schemeClr val="tx1"/>
                </a:solidFill>
              </a:rPr>
              <a:t>S 90/712</a:t>
            </a:r>
            <a:r>
              <a:rPr lang="es-ES" sz="1400" dirty="0" smtClean="0"/>
              <a:t>-90/71</a:t>
            </a:r>
          </a:p>
          <a:p>
            <a:pPr marL="1751013" lvl="3" indent="-379413" algn="just">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s-ES" sz="1400" b="1" dirty="0" smtClean="0">
                <a:solidFill>
                  <a:schemeClr val="tx1"/>
                </a:solidFill>
              </a:rPr>
              <a:t>Relación anual de perceptores </a:t>
            </a:r>
            <a:r>
              <a:rPr lang="es-ES" sz="1400" dirty="0" smtClean="0">
                <a:solidFill>
                  <a:schemeClr val="tx1"/>
                </a:solidFill>
              </a:rPr>
              <a:t>180, 184, 187, 188, 193 y 196</a:t>
            </a:r>
          </a:p>
          <a:p>
            <a:pPr marL="1751013" lvl="3" indent="-379413">
              <a:lnSpc>
                <a:spcPct val="80000"/>
              </a:lnSpc>
              <a:spcBef>
                <a:spcPts val="350"/>
              </a:spcBef>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s-ES" sz="1400" b="1" dirty="0" smtClean="0">
                <a:solidFill>
                  <a:schemeClr val="tx1"/>
                </a:solidFill>
              </a:rPr>
              <a:t>Retenciones a cuenta </a:t>
            </a:r>
            <a:r>
              <a:rPr lang="es-ES" sz="1400" dirty="0" smtClean="0">
                <a:solidFill>
                  <a:schemeClr val="tx1"/>
                </a:solidFill>
              </a:rPr>
              <a:t>715/716</a:t>
            </a:r>
            <a:br>
              <a:rPr lang="es-ES" sz="1400" dirty="0" smtClean="0">
                <a:solidFill>
                  <a:schemeClr val="tx1"/>
                </a:solidFill>
              </a:rPr>
            </a:br>
            <a:r>
              <a:rPr lang="es-ES" sz="1400" dirty="0" smtClean="0">
                <a:solidFill>
                  <a:schemeClr val="tx1"/>
                </a:solidFill>
              </a:rPr>
              <a:t>759/781, 785</a:t>
            </a:r>
          </a:p>
          <a:p>
            <a:pPr marL="989013" marR="0" lvl="1" indent="-531813" algn="just" defTabSz="449263" rtl="0" eaLnBrk="1" fontAlgn="base" latinLnBrk="0" hangingPunct="1">
              <a:lnSpc>
                <a:spcPct val="80000"/>
              </a:lnSpc>
              <a:spcBef>
                <a:spcPts val="4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800" b="1" i="0" u="none" strike="noStrike" kern="0" cap="none" spc="0" normalizeH="0" baseline="0" noProof="0" dirty="0" smtClean="0">
                <a:ln>
                  <a:noFill/>
                </a:ln>
                <a:solidFill>
                  <a:srgbClr val="000000"/>
                </a:solidFill>
                <a:effectLst/>
                <a:uLnTx/>
                <a:uFillTx/>
                <a:latin typeface="+mn-lt"/>
                <a:cs typeface="+mn-cs"/>
              </a:rPr>
              <a:t>IVA</a:t>
            </a:r>
          </a:p>
          <a:p>
            <a:pPr marL="1751013" marR="0" lvl="3" indent="-379413" algn="just" defTabSz="449263" rtl="0" eaLnBrk="1" fontAlgn="base" latinLnBrk="0" hangingPunct="1">
              <a:lnSpc>
                <a:spcPct val="80000"/>
              </a:lnSpc>
              <a:spcBef>
                <a:spcPts val="350"/>
              </a:spcBef>
              <a:spcAft>
                <a:spcPct val="0"/>
              </a:spcAft>
              <a:buClr>
                <a:srgbClr val="000000"/>
              </a:buClr>
              <a:buSzPct val="10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kumimoji="0" lang="en-GB" sz="1400" b="1" i="0" u="none" strike="noStrike" kern="0" cap="none" spc="0" normalizeH="0" baseline="0" noProof="0" dirty="0" err="1" smtClean="0">
                <a:ln>
                  <a:noFill/>
                </a:ln>
                <a:solidFill>
                  <a:srgbClr val="000000"/>
                </a:solidFill>
                <a:effectLst/>
                <a:uLnTx/>
                <a:uFillTx/>
                <a:latin typeface="+mn-lt"/>
                <a:cs typeface="+mn-cs"/>
              </a:rPr>
              <a:t>Liquidación</a:t>
            </a:r>
            <a:r>
              <a:rPr kumimoji="0" lang="en-GB" sz="1400" b="1" i="0" u="none" strike="noStrike" kern="0" cap="none" spc="0" normalizeH="0" baseline="0" noProof="0" dirty="0" smtClean="0">
                <a:ln>
                  <a:noFill/>
                </a:ln>
                <a:solidFill>
                  <a:srgbClr val="000000"/>
                </a:solidFill>
                <a:effectLst/>
                <a:uLnTx/>
                <a:uFillTx/>
                <a:latin typeface="+mn-lt"/>
                <a:cs typeface="+mn-cs"/>
              </a:rPr>
              <a:t> </a:t>
            </a:r>
            <a:r>
              <a:rPr kumimoji="0" lang="en-GB" sz="1400" b="1" i="0" u="none" strike="noStrike" kern="0" cap="none" spc="0" normalizeH="0" baseline="0" noProof="0" dirty="0" err="1" smtClean="0">
                <a:ln>
                  <a:noFill/>
                </a:ln>
                <a:solidFill>
                  <a:srgbClr val="000000"/>
                </a:solidFill>
                <a:effectLst/>
                <a:uLnTx/>
                <a:uFillTx/>
                <a:latin typeface="+mn-lt"/>
                <a:cs typeface="+mn-cs"/>
              </a:rPr>
              <a:t>trimestral</a:t>
            </a:r>
            <a:r>
              <a:rPr kumimoji="0" lang="en-GB" sz="1400" b="1" i="0" u="none" strike="noStrike" kern="0" cap="none" spc="0" normalizeH="0" baseline="0" noProof="0" dirty="0" smtClean="0">
                <a:ln>
                  <a:noFill/>
                </a:ln>
                <a:solidFill>
                  <a:srgbClr val="000000"/>
                </a:solidFill>
                <a:effectLst/>
                <a:uLnTx/>
                <a:uFillTx/>
                <a:latin typeface="+mn-lt"/>
                <a:cs typeface="+mn-cs"/>
              </a:rPr>
              <a:t> (F-69 y </a:t>
            </a:r>
            <a:r>
              <a:rPr kumimoji="0" lang="en-GB" sz="1400" b="1" i="0" u="none" strike="noStrike" kern="0" cap="none" spc="0" normalizeH="0" baseline="0" noProof="0" dirty="0" err="1" smtClean="0">
                <a:ln>
                  <a:noFill/>
                </a:ln>
                <a:solidFill>
                  <a:srgbClr val="000000"/>
                </a:solidFill>
                <a:effectLst/>
                <a:uLnTx/>
                <a:uFillTx/>
                <a:latin typeface="+mn-lt"/>
                <a:cs typeface="+mn-cs"/>
              </a:rPr>
              <a:t>carta</a:t>
            </a:r>
            <a:r>
              <a:rPr kumimoji="0" lang="en-GB" sz="1400" b="1" i="0" u="none" strike="noStrike" kern="0" cap="none" spc="0" normalizeH="0" baseline="0" noProof="0" dirty="0" smtClean="0">
                <a:ln>
                  <a:noFill/>
                </a:ln>
                <a:solidFill>
                  <a:srgbClr val="000000"/>
                </a:solidFill>
                <a:effectLst/>
                <a:uLnTx/>
                <a:uFillTx/>
                <a:latin typeface="+mn-lt"/>
                <a:cs typeface="+mn-cs"/>
              </a:rPr>
              <a:t> de </a:t>
            </a:r>
            <a:r>
              <a:rPr kumimoji="0" lang="en-GB" sz="1400" b="1" i="0" u="none" strike="noStrike" kern="0" cap="none" spc="0" normalizeH="0" baseline="0" noProof="0" dirty="0" err="1" smtClean="0">
                <a:ln>
                  <a:noFill/>
                </a:ln>
                <a:solidFill>
                  <a:srgbClr val="000000"/>
                </a:solidFill>
                <a:effectLst/>
                <a:uLnTx/>
                <a:uFillTx/>
                <a:latin typeface="+mn-lt"/>
                <a:cs typeface="+mn-cs"/>
              </a:rPr>
              <a:t>pago</a:t>
            </a:r>
            <a:r>
              <a:rPr kumimoji="0" lang="en-GB" sz="1400" b="1" i="0" u="none" strike="noStrike" kern="0" cap="none" spc="0" normalizeH="0" baseline="0" noProof="0" dirty="0" smtClean="0">
                <a:ln>
                  <a:noFill/>
                </a:ln>
                <a:solidFill>
                  <a:srgbClr val="000000"/>
                </a:solidFill>
                <a:effectLst/>
                <a:uLnTx/>
                <a:uFillTx/>
                <a:latin typeface="+mn-lt"/>
                <a:cs typeface="+mn-cs"/>
              </a:rPr>
              <a:t>)‏</a:t>
            </a:r>
            <a:endParaRPr kumimoji="0" lang="en-GB" sz="1400" b="1" i="0" u="none" strike="noStrike" kern="0" cap="none" spc="0" normalizeH="0" baseline="0" noProof="0" dirty="0">
              <a:ln>
                <a:noFill/>
              </a:ln>
              <a:solidFill>
                <a:srgbClr val="000000"/>
              </a:solidFill>
              <a:effectLst/>
              <a:uLnTx/>
              <a:uFillTx/>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200025" y="549275"/>
            <a:ext cx="8548688" cy="647477"/>
          </a:xfrm>
          <a:prstGeom prst="rect">
            <a:avLst/>
          </a:prstGeom>
          <a:noFill/>
          <a:ln w="9525">
            <a:noFill/>
            <a:round/>
            <a:headEnd/>
            <a:tailEnd/>
          </a:ln>
          <a:effectLst/>
        </p:spPr>
      </p:pic>
      <p:sp>
        <p:nvSpPr>
          <p:cNvPr id="3" name="Rectangle 2"/>
          <p:cNvSpPr>
            <a:spLocks noChangeArrowheads="1"/>
          </p:cNvSpPr>
          <p:nvPr/>
        </p:nvSpPr>
        <p:spPr bwMode="auto">
          <a:xfrm>
            <a:off x="683568" y="1412776"/>
            <a:ext cx="7772400" cy="5040560"/>
          </a:xfrm>
          <a:prstGeom prst="rect">
            <a:avLst/>
          </a:prstGeom>
          <a:noFill/>
          <a:ln w="9525">
            <a:noFill/>
            <a:round/>
            <a:headEnd/>
            <a:tailEnd/>
          </a:ln>
          <a:effectLst/>
        </p:spPr>
        <p:txBody>
          <a:bodyPr lIns="90000" tIns="46800" rIns="90000" bIns="46800"/>
          <a:lstStyle/>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smtClean="0">
                <a:solidFill>
                  <a:srgbClr val="000000"/>
                </a:solidFill>
              </a:rPr>
              <a:t>-</a:t>
            </a:r>
            <a:r>
              <a:rPr lang="en-GB" sz="2800" b="1" dirty="0" err="1" smtClean="0">
                <a:solidFill>
                  <a:srgbClr val="000000"/>
                </a:solidFill>
              </a:rPr>
              <a:t>Nombre</a:t>
            </a:r>
            <a:r>
              <a:rPr lang="en-GB" sz="2800" b="1" dirty="0" smtClean="0">
                <a:solidFill>
                  <a:srgbClr val="000000"/>
                </a:solidFill>
              </a:rPr>
              <a:t> </a:t>
            </a:r>
            <a:r>
              <a:rPr lang="en-GB" sz="2800" b="1" dirty="0" err="1" smtClean="0">
                <a:solidFill>
                  <a:srgbClr val="000000"/>
                </a:solidFill>
              </a:rPr>
              <a:t>comercial</a:t>
            </a:r>
            <a:endParaRPr lang="en-GB" sz="2800" b="1" dirty="0" smtClean="0">
              <a:solidFill>
                <a:srgbClr val="000000"/>
              </a:solidFill>
            </a:endParaRPr>
          </a:p>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err="1" smtClean="0">
                <a:solidFill>
                  <a:srgbClr val="000000"/>
                </a:solidFill>
              </a:rPr>
              <a:t>Oficina</a:t>
            </a:r>
            <a:r>
              <a:rPr lang="en-GB" sz="2800" b="1" dirty="0" smtClean="0">
                <a:solidFill>
                  <a:srgbClr val="000000"/>
                </a:solidFill>
              </a:rPr>
              <a:t> </a:t>
            </a:r>
            <a:r>
              <a:rPr lang="en-GB" sz="2800" b="1" dirty="0" err="1" smtClean="0">
                <a:solidFill>
                  <a:srgbClr val="000000"/>
                </a:solidFill>
              </a:rPr>
              <a:t>nacional</a:t>
            </a:r>
            <a:r>
              <a:rPr lang="en-GB" sz="2800" b="1" dirty="0" smtClean="0">
                <a:solidFill>
                  <a:srgbClr val="000000"/>
                </a:solidFill>
              </a:rPr>
              <a:t> de </a:t>
            </a:r>
            <a:r>
              <a:rPr lang="en-GB" sz="2800" b="1" dirty="0" err="1" smtClean="0">
                <a:solidFill>
                  <a:srgbClr val="000000"/>
                </a:solidFill>
              </a:rPr>
              <a:t>patentes</a:t>
            </a:r>
            <a:r>
              <a:rPr lang="en-GB" sz="2800" b="1" dirty="0" smtClean="0">
                <a:solidFill>
                  <a:srgbClr val="000000"/>
                </a:solidFill>
              </a:rPr>
              <a:t> y </a:t>
            </a:r>
            <a:r>
              <a:rPr lang="en-GB" sz="2800" b="1" dirty="0" err="1" smtClean="0">
                <a:solidFill>
                  <a:srgbClr val="000000"/>
                </a:solidFill>
              </a:rPr>
              <a:t>marcas</a:t>
            </a:r>
            <a:endParaRPr lang="en-GB" sz="2800" b="1" dirty="0" smtClean="0">
              <a:solidFill>
                <a:srgbClr val="000000"/>
              </a:solidFill>
            </a:endParaRPr>
          </a:p>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smtClean="0">
                <a:solidFill>
                  <a:srgbClr val="000000"/>
                </a:solidFill>
                <a:hlinkClick r:id="rId3"/>
              </a:rPr>
              <a:t>http://www.oepm.es/es/index.html</a:t>
            </a:r>
            <a:endParaRPr lang="en-GB" sz="2800" b="1" dirty="0" smtClean="0">
              <a:solidFill>
                <a:srgbClr val="000000"/>
              </a:solidFill>
            </a:endParaRPr>
          </a:p>
          <a:p>
            <a:r>
              <a:rPr lang="es-ES" sz="2800" b="1" dirty="0" smtClean="0"/>
              <a:t>¿</a:t>
            </a:r>
            <a:r>
              <a:rPr lang="es-ES" sz="1400" b="1" dirty="0" smtClean="0">
                <a:solidFill>
                  <a:schemeClr val="tx1"/>
                </a:solidFill>
              </a:rPr>
              <a:t>QUÉ ES UN NOMBRE COMERCIAL?</a:t>
            </a:r>
          </a:p>
          <a:p>
            <a:r>
              <a:rPr lang="es-ES" sz="1400" dirty="0" smtClean="0">
                <a:solidFill>
                  <a:schemeClr val="tx1"/>
                </a:solidFill>
              </a:rPr>
              <a:t>- Un Nombre Comercial es un título que concede el derecho exclusivo a la utilización de cualquier signo o denominación como identificador de una empresa en el tráfico mercantil. Los nombres comerciales, como títulos de propiedad industrial, son independientes de los nombres de las sociedades inscritos en los Registros Mercantiles</a:t>
            </a:r>
          </a:p>
          <a:p>
            <a:r>
              <a:rPr lang="es-ES" sz="1400" dirty="0" smtClean="0">
                <a:solidFill>
                  <a:schemeClr val="tx1"/>
                </a:solidFill>
              </a:rPr>
              <a:t>- Ver Ley 17/2001, de 7 de diciembre, de Marcas</a:t>
            </a:r>
          </a:p>
          <a:p>
            <a:r>
              <a:rPr lang="es-ES" sz="1400" dirty="0" smtClean="0">
                <a:solidFill>
                  <a:schemeClr val="tx1"/>
                </a:solidFill>
              </a:rPr>
              <a:t>La duración de la protección conferida por los Signos Distintivos es de diez años a partir de la fecha del depósito de la solicitud y pueden ser renovados indefinidamente. Para el mantenimiento en vigor de los Signos Distintivos es preciso el pago de tasas (las marcas en procedimiento transitorio tienen un régimen diferente que es preciso consultar).</a:t>
            </a:r>
          </a:p>
          <a:p>
            <a:pPr marL="514350" indent="-514350">
              <a:lnSpc>
                <a:spcPct val="100000"/>
              </a:lnSpc>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b="1" dirty="0">
              <a:solidFill>
                <a:srgbClr val="000000"/>
              </a:solidFill>
            </a:endParaRPr>
          </a:p>
        </p:txBody>
      </p:sp>
    </p:spTree>
  </p:cSld>
  <p:clrMapOvr>
    <a:masterClrMapping/>
  </p:clrMapOvr>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Lucida Sans Unicode"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1106</Words>
  <Application>Microsoft Office PowerPoint</Application>
  <PresentationFormat>Presentación en pantalla (4:3)</PresentationFormat>
  <Paragraphs>108</Paragraphs>
  <Slides>11</Slides>
  <Notes>3</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2.3. SOCIEDAD CIVIL o irregular</vt:lpstr>
      <vt:lpstr>Diapositiva 8</vt:lpstr>
      <vt:lpstr>Diapositiva 9</vt:lpstr>
      <vt:lpstr>Diapositiva 10</vt:lpstr>
      <vt:lpstr>Medidas anti-crisis: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idoia</dc:creator>
  <cp:lastModifiedBy>*</cp:lastModifiedBy>
  <cp:revision>16</cp:revision>
  <dcterms:modified xsi:type="dcterms:W3CDTF">2013-04-05T16:47:52Z</dcterms:modified>
</cp:coreProperties>
</file>