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6" r:id="rId19"/>
    <p:sldId id="277" r:id="rId20"/>
    <p:sldId id="278" r:id="rId21"/>
    <p:sldId id="285" r:id="rId22"/>
    <p:sldId id="279" r:id="rId23"/>
    <p:sldId id="280" r:id="rId24"/>
    <p:sldId id="281" r:id="rId25"/>
    <p:sldId id="275" r:id="rId26"/>
    <p:sldId id="282" r:id="rId27"/>
    <p:sldId id="284" r:id="rId28"/>
    <p:sldId id="283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92D94-A349-43A3-902B-257536A09787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0EE60-F5B0-4ACA-A61B-95F87C3BC7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3FC70-51CE-4484-AE95-C1C0BF32A564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E2617-1400-458C-99DA-6F2AA9AB55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RUEDA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2617-1400-458C-99DA-6F2AA9AB55C0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Paradigma de los</a:t>
            </a:r>
            <a:r>
              <a:rPr lang="es-ES" baseline="0" dirty="0" smtClean="0"/>
              <a:t> monos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2617-1400-458C-99DA-6F2AA9AB55C0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</a:t>
            </a:r>
            <a:r>
              <a:rPr lang="es-ES" dirty="0" err="1" smtClean="0"/>
              <a:t>Porsche</a:t>
            </a:r>
            <a:r>
              <a:rPr lang="es-ES" baseline="0" dirty="0" smtClean="0"/>
              <a:t> y el cerdo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2617-1400-458C-99DA-6F2AA9AB55C0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Matemáticos</a:t>
            </a:r>
            <a:r>
              <a:rPr lang="es-ES" baseline="0" dirty="0" smtClean="0"/>
              <a:t> </a:t>
            </a:r>
            <a:r>
              <a:rPr lang="es-ES" baseline="0" smtClean="0"/>
              <a:t>e informáticos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E2617-1400-458C-99DA-6F2AA9AB55C0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33960A-4A37-4B2C-B191-85A02AD9C4F5}" type="datetimeFigureOut">
              <a:rPr lang="es-ES" smtClean="0"/>
              <a:pPr/>
              <a:t>10/04/2013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AFFC61-5517-4CE9-B54B-4F4A379082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cY9NQNPBDE&amp;feature=youtu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NR=1&amp;v=eQYWUjOpFEQ&amp;feature=endscree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rggLTWJ1DA&amp;feature=endscreen&amp;NR=1" TargetMode="External"/><Relationship Id="rId2" Type="http://schemas.openxmlformats.org/officeDocument/2006/relationships/hyperlink" Target="http://www.youtube.com/watch?NR=1&amp;v=eQYWUjOpFEQ&amp;feature=endscre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tqiO6Iv53g&amp;feature=youtu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Creatividad	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Ser creativo es utilizar el ingenio para salir de situaciones difíciles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Para innovar lo primero que tenemos que hacer es ser creativos y eso consiste en ser capaz de pensar y mirar las cosas desde una perspectiva nueva o diferente</a:t>
            </a:r>
          </a:p>
          <a:p>
            <a:r>
              <a:rPr lang="es-ES" dirty="0" smtClean="0"/>
              <a:t>¿SOY CREATIVO?	SÍ – NO</a:t>
            </a:r>
          </a:p>
          <a:p>
            <a:r>
              <a:rPr lang="es-ES" dirty="0" smtClean="0"/>
              <a:t>El mayor obstáculo para ser creativo es la desconfianza en las propias capacidades creativas. “No soy creativo” funciona como una profecía que se cumple.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Para empezar a ser creativo, créetelo y empieza a hacer algo distinto cada día. Si haces lo mismo, siempre obtendrás los mismos resultados de siempre.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PENSAR COMO UNA PERSONA CREATIVA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Las personas creativas exploran muchas alternativas con fluidez antes de decidirse por una solución</a:t>
            </a:r>
          </a:p>
          <a:p>
            <a:r>
              <a:rPr lang="es-ES" dirty="0" smtClean="0"/>
              <a:t>Son flexibles. Les resulta fácil abandonar una línea de pensamiento y pasar a otra.</a:t>
            </a:r>
          </a:p>
          <a:p>
            <a:r>
              <a:rPr lang="es-ES" dirty="0" smtClean="0"/>
              <a:t>Buscan la solución adecuada en cada caso. Si la solución no funciona, no se empeñan en insistir en la misma. Buscan otra o cambian el enfoque del problema.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cuestionan los hechos y situaciones con frecuencia.</a:t>
            </a:r>
          </a:p>
          <a:p>
            <a:r>
              <a:rPr lang="es-ES" dirty="0" smtClean="0"/>
              <a:t>Muestran tendencia a reservarse la valoración. Suspenden el juicio hasta que hayan tenido tiempo de desarrollarse o estimular la generación de otras ideas. Cualquier idea se acepta como buena, no se evalúa. Sólo en una fase posterior se evalúa su idoneidad.</a:t>
            </a:r>
          </a:p>
          <a:p>
            <a:r>
              <a:rPr lang="es-ES" dirty="0" smtClean="0"/>
              <a:t>Ofrecen con mayor frecuencia respuestas inusuales a los problemas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DESARROLLAR ACTITUDES CREATIVAS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Inconformismo: Los creativos respetan la autoridad, pero no le conceden el don de la infalibilidad, sino que piden información y explicaciones.</a:t>
            </a:r>
          </a:p>
          <a:p>
            <a:r>
              <a:rPr lang="es-ES" dirty="0" smtClean="0"/>
              <a:t>Tolerancia a la ambigüedad y la incertidumbre. Resisten la insolubilidad de un problema durante mucho tiempo sin dejar de trabajar en él intensamente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Necesidad de mejorar la realidad</a:t>
            </a:r>
          </a:p>
          <a:p>
            <a:r>
              <a:rPr lang="es-ES" dirty="0" smtClean="0"/>
              <a:t>Compromiso: Creen en lo que hacen. Tienden a ser positivos, entusiastas y optimistas.</a:t>
            </a:r>
          </a:p>
          <a:p>
            <a:r>
              <a:rPr lang="es-ES" dirty="0" smtClean="0"/>
              <a:t>Tolerancia con sus ideas y con las de los demás</a:t>
            </a:r>
          </a:p>
          <a:p>
            <a:r>
              <a:rPr lang="es-ES" dirty="0" smtClean="0"/>
              <a:t>Propensión a asumir riesgos controlados en la expectativa de un beneficio mayor.</a:t>
            </a:r>
          </a:p>
          <a:p>
            <a:r>
              <a:rPr lang="es-ES" dirty="0" smtClean="0"/>
              <a:t>Gran curiosidad. Se apasionan por aprender y descubrir.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Un principio fundamental de la creatividad consiste en delimitar la fase de hallazgo de ideas y la de evaluación, de tal manera que ésta no  interfiera con la primera. Hay que  posponer la valoración de las ideas hasta un momento posterior, cuando ya hayan tenido oportunidad de desarrollarse libremente.</a:t>
            </a:r>
          </a:p>
          <a:p>
            <a:r>
              <a:rPr lang="es-ES" dirty="0" smtClean="0"/>
              <a:t>NO MATARÁS UNA IDEA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BARRERAS EMOCIONALES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Falta de confianza en la propia capacidad creativa</a:t>
            </a:r>
          </a:p>
          <a:p>
            <a:r>
              <a:rPr lang="es-ES" dirty="0" smtClean="0"/>
              <a:t>Miedo a cometer errores</a:t>
            </a:r>
          </a:p>
          <a:p>
            <a:r>
              <a:rPr lang="es-ES" dirty="0" smtClean="0"/>
              <a:t>Miedo a quebrantar las normas del grupo</a:t>
            </a:r>
          </a:p>
          <a:p>
            <a:r>
              <a:rPr lang="es-ES" dirty="0" smtClean="0">
                <a:hlinkClick r:id="rId3"/>
              </a:rPr>
              <a:t>http://www.youtube.com/watch?v=ecY9NQNPBDE&amp;feature=youtu.be</a:t>
            </a:r>
            <a:endParaRPr lang="es-ES" dirty="0" smtClean="0"/>
          </a:p>
          <a:p>
            <a:r>
              <a:rPr lang="es-ES" dirty="0" smtClean="0"/>
              <a:t>Estrés y urgencia por resolver un problema (cuando 2 personas hablan durante 15 minutos se dicen muchas cosas, pero si saben que sólo disponen de 15 minutos tratan de decir muchas cosas  a la vez y se producen equivocaciones y malentendidos)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PROCESO CREATIVO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Preparación (inmersión): La persona detecta una laguna en el mundo o en su entorno y decide llenarlo. Para ello estudia y se documenta</a:t>
            </a:r>
          </a:p>
          <a:p>
            <a:r>
              <a:rPr lang="es-ES" dirty="0" smtClean="0"/>
              <a:t>Incubación: El problema se deja reposar, alejando la atención del mismo, pero el cerebro está trabajando en ello.</a:t>
            </a:r>
          </a:p>
          <a:p>
            <a:r>
              <a:rPr lang="es-ES" dirty="0" smtClean="0"/>
              <a:t>Iluminación: es el despertar cuando la solución al problema surge inesperadamente.</a:t>
            </a:r>
          </a:p>
          <a:p>
            <a:r>
              <a:rPr lang="es-ES" dirty="0" smtClean="0"/>
              <a:t>Verificación (innovación): Momento de comprobar y demostrar la validez de la intuición.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TRANSFORMAR EN OPORTUNIDADES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 partir de la definición de un problema en negativo hemos de darle la vuelta para establecer un objetivo, que dirigirá nuestra mente hacia la búsqueda de soluciones y la acción. (No estamos en tiempo de crisis sino de oportunidades de mejorar).</a:t>
            </a:r>
          </a:p>
          <a:p>
            <a:r>
              <a:rPr lang="es-ES" dirty="0" smtClean="0"/>
              <a:t>Para redefinir un problema como una oportunidad, podemos utilizar las siguientes preguntas: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Creatividad es la capacidad que tienen las personas de generar ideas novedosas.</a:t>
            </a:r>
          </a:p>
          <a:p>
            <a:endParaRPr lang="es-ES" dirty="0"/>
          </a:p>
          <a:p>
            <a:r>
              <a:rPr lang="es-ES" dirty="0" smtClean="0"/>
              <a:t>Absolutamente todo lo que tenemos está creado por el hombre</a:t>
            </a:r>
          </a:p>
          <a:p>
            <a:endParaRPr lang="es-ES" dirty="0"/>
          </a:p>
          <a:p>
            <a:r>
              <a:rPr lang="es-ES" dirty="0" smtClean="0"/>
              <a:t>Cultivar la creatividad es un proceso de aprendizaje permanente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¿Qué es lo que debemos conseguir?</a:t>
            </a:r>
          </a:p>
          <a:p>
            <a:r>
              <a:rPr lang="es-ES" dirty="0" smtClean="0"/>
              <a:t>¿Cómo verán otros que lo hemos conseguido? (obtendremos indicadores de medida)</a:t>
            </a:r>
          </a:p>
          <a:p>
            <a:r>
              <a:rPr lang="es-ES" dirty="0" smtClean="0"/>
              <a:t>¿Qué dificultades queremos sortear? (acotaremos los obstáculos)</a:t>
            </a:r>
          </a:p>
          <a:p>
            <a:r>
              <a:rPr lang="es-ES" dirty="0" smtClean="0"/>
              <a:t>¿Qué limitaciones aceptamos? (estableceremos las condiciones de solución)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RESISTENCIA AL CAMBIO</a:t>
            </a:r>
          </a:p>
          <a:p>
            <a:r>
              <a:rPr lang="es-ES" dirty="0" smtClean="0">
                <a:hlinkClick r:id="rId2"/>
              </a:rPr>
              <a:t>http://www.youtube.com/watch?NR=1&amp;v=eQYWUjOpFEQ&amp;feature=endscreen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REDEFINICIÓN DE PROBLEMAS MEDIANTE METÁFORAS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¿A qué se parece esta situación?</a:t>
            </a:r>
          </a:p>
          <a:p>
            <a:r>
              <a:rPr lang="es-ES" dirty="0" smtClean="0"/>
              <a:t>¿Hay algún problema parecido que conozcamos?</a:t>
            </a:r>
          </a:p>
          <a:p>
            <a:r>
              <a:rPr lang="es-ES" dirty="0" smtClean="0"/>
              <a:t>¿Hay en la naturaleza algún proceso similar?</a:t>
            </a:r>
          </a:p>
          <a:p>
            <a:r>
              <a:rPr lang="es-E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PUNTOS DE VISTA: VER CON OTROS OJOS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Consiste en preguntarnos cómo definirían la situación otras personas. Ponernos en lugar de los afectados por la situación con el fin de entender sus intereses.</a:t>
            </a:r>
          </a:p>
          <a:p>
            <a:r>
              <a:rPr lang="es-ES" dirty="0" smtClean="0"/>
              <a:t>¿Cómo lo vería el fabricante? El usuario? El vecino del usuario? Sus padres? El publicista? El transportista? El intermediario?...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Cuestionar limitaciones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Técnica del ¿por qué?</a:t>
            </a:r>
          </a:p>
          <a:p>
            <a:r>
              <a:rPr lang="es-ES" dirty="0" smtClean="0"/>
              <a:t>Actitud del ¿por qué no?</a:t>
            </a:r>
          </a:p>
          <a:p>
            <a:r>
              <a:rPr lang="es-ES" dirty="0" smtClean="0"/>
              <a:t>¿Qué pasaría si…? Es una técnica sencilla para desarrollar la imaginación y encontrar soluciones novedosas. </a:t>
            </a:r>
          </a:p>
          <a:p>
            <a:r>
              <a:rPr lang="es-ES" dirty="0" smtClean="0"/>
              <a:t>¿qué pasa si en lugar de moverse la gente se mueve el suelo? Cintas transportadoras y escaleras mecánicas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INVERSIÓN: VOLTERETAS MENTALES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 se busca la solución correcta, sino una ordenación distinta de la información para obtener una visión distinta de la solución.</a:t>
            </a:r>
          </a:p>
          <a:p>
            <a:r>
              <a:rPr lang="es-ES" dirty="0" smtClean="0"/>
              <a:t>Consiste en darle la vuelta al objetivo, generar ideas y luego darles la vuelta también.</a:t>
            </a:r>
          </a:p>
          <a:p>
            <a:r>
              <a:rPr lang="es-ES" dirty="0" smtClean="0"/>
              <a:t>En lugar de cómo vender productos a nuestros clientes, ¿cómo vender nuestros clientes a otros?  ¿Cómo podríamos dar un servicio pésimo a nuestros clientes? (llamadas a todas horas)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TÉCNICAS PARA GENERAR IDEAS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Más allá de la respuesta obvia</a:t>
            </a:r>
            <a:r>
              <a:rPr lang="es-ES" dirty="0" smtClean="0"/>
              <a:t>. La base de la creatividad consiste en considerar cualquier enfoque o solución a un problema como útil, pero no como el único posible ni el mejor.</a:t>
            </a:r>
          </a:p>
          <a:p>
            <a:r>
              <a:rPr lang="es-ES" dirty="0" smtClean="0"/>
              <a:t>Tormenta de ideas (</a:t>
            </a:r>
            <a:r>
              <a:rPr lang="es-ES" dirty="0" err="1" smtClean="0"/>
              <a:t>branistorming</a:t>
            </a:r>
            <a:r>
              <a:rPr lang="es-ES" dirty="0" smtClean="0"/>
              <a:t>)</a:t>
            </a:r>
          </a:p>
          <a:p>
            <a:r>
              <a:rPr lang="es-ES" dirty="0" smtClean="0"/>
              <a:t>La técnica convertir: desplegar las ideas.</a:t>
            </a:r>
          </a:p>
          <a:p>
            <a:r>
              <a:rPr lang="es-ES" dirty="0" smtClean="0"/>
              <a:t>Lo principal es seguir la pista a las ideas modificándolas, perfeccionándolas o reformulándolas.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Preguntas para formular:</a:t>
            </a:r>
          </a:p>
          <a:p>
            <a:r>
              <a:rPr lang="es-ES" dirty="0" smtClean="0"/>
              <a:t>¿otros usos? Nuevos usos para lo existente?</a:t>
            </a:r>
          </a:p>
          <a:p>
            <a:r>
              <a:rPr lang="es-ES" dirty="0" smtClean="0"/>
              <a:t>¿adaptar? Se parece algo a esto? </a:t>
            </a:r>
          </a:p>
          <a:p>
            <a:r>
              <a:rPr lang="es-ES" dirty="0" smtClean="0"/>
              <a:t>¿modificar? Darle nueva forma, color, aspecto?</a:t>
            </a:r>
          </a:p>
          <a:p>
            <a:r>
              <a:rPr lang="es-ES" dirty="0" smtClean="0"/>
              <a:t>¿agrandar? Qué más se puede añadir? Más tiempo? Más fuerte? Más alto?</a:t>
            </a:r>
          </a:p>
          <a:p>
            <a:r>
              <a:rPr lang="es-ES" dirty="0" smtClean="0"/>
              <a:t>¿sustituir? Reordenar? Invertir? Combinar?</a:t>
            </a: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/>
          <a:lstStyle/>
          <a:p>
            <a:pPr>
              <a:buNone/>
            </a:pPr>
            <a:endParaRPr lang="es-ES" dirty="0" smtClean="0">
              <a:hlinkClick r:id="rId2"/>
            </a:endParaRPr>
          </a:p>
          <a:p>
            <a:r>
              <a:rPr lang="es-ES" dirty="0" smtClean="0"/>
              <a:t>INNOVACIÓN ORGANIZACIONAL</a:t>
            </a:r>
          </a:p>
          <a:p>
            <a:r>
              <a:rPr lang="es-ES" dirty="0" smtClean="0">
                <a:hlinkClick r:id="rId3"/>
              </a:rPr>
              <a:t>http://www.youtube.com/watch?v=NrggLTWJ1DA&amp;feature=endscreen&amp;NR=1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INNOVACIÓN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innovación es creatividad aplicada.</a:t>
            </a:r>
          </a:p>
          <a:p>
            <a:r>
              <a:rPr lang="es-ES" dirty="0" smtClean="0"/>
              <a:t>Innovar consiste en transformar ideas en soluciones valiosas en un determinado campo.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¿Por qué innovar?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Innovaciones Sostenidas: productos para satisfacer las demandas de los clientes que están dispuestos a pagar más por un mejor producto. Son consumidores no satisfechos para quienes los productos y servicios que consumen todavía no cumplen sus expectativas. ( ordenadores más rápidos, crema dental con sabor a frutas…)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Innovaciones Disruptivas: aquellas tecnologías o innovaciones que ayudan a crear un nuevo mercado y conducen a la desaparición de productos existentes. </a:t>
            </a:r>
          </a:p>
          <a:p>
            <a:r>
              <a:rPr lang="es-ES" dirty="0" smtClean="0"/>
              <a:t>Innovaciones de nuevo mercado: Nuevos clientes empiezan a usar un producto o servicio que antes no usaban (GPS)</a:t>
            </a:r>
          </a:p>
          <a:p>
            <a:r>
              <a:rPr lang="es-ES" dirty="0" smtClean="0"/>
              <a:t>Tecnologías de bajas prestaciones: dirigidas a consumidores menos exigentes y con menor poder adquisitivo. No están dispuestos a pagar más por mejoras en productos y servicios. (Dell, Zara)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>
              <a:hlinkClick r:id="rId3"/>
            </a:endParaRPr>
          </a:p>
          <a:p>
            <a:r>
              <a:rPr lang="es-ES" dirty="0" smtClean="0"/>
              <a:t>Innovación: El difícil cambio del paradigma</a:t>
            </a:r>
          </a:p>
          <a:p>
            <a:pPr>
              <a:buNone/>
            </a:pPr>
            <a:endParaRPr lang="es-ES" dirty="0" smtClean="0">
              <a:hlinkClick r:id="rId3"/>
            </a:endParaRPr>
          </a:p>
          <a:p>
            <a:r>
              <a:rPr lang="es-ES" dirty="0" smtClean="0">
                <a:hlinkClick r:id="rId3"/>
              </a:rPr>
              <a:t>http://www.youtube.com/watch?v=HtqiO6Iv53g&amp;feature=youtu.be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ESPACIOS PARA LA INNOVACIÓN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No puede haber innovación sin personas creativas, pero tampoco sin un espacio que favorezca  la colaboración de talentos y la cooperación.</a:t>
            </a:r>
          </a:p>
          <a:p>
            <a:r>
              <a:rPr lang="es-ES" dirty="0" smtClean="0"/>
              <a:t>Conocer las tendencias del mercado y la sociedad nos aporta la base sobre la que se pueden encontrar las oportunidades para innovar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inmigración produce una creciente diversidad en la mayoría de los países. Las diferencias culturales generan nuevas oportunidades de segmentación</a:t>
            </a:r>
          </a:p>
          <a:p>
            <a:r>
              <a:rPr lang="es-ES" dirty="0" smtClean="0"/>
              <a:t>Mercados de “tercera edad”. El envejecimiento de la población requiere más atención de la salud.</a:t>
            </a:r>
          </a:p>
          <a:p>
            <a:r>
              <a:rPr lang="es-ES" dirty="0" smtClean="0"/>
              <a:t>Los retos medioambientales conllevan la necesidad de crear productos más pequeños, con menos residuos, multifuncionales y con un uso más eficiente de la energía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INNOVACIÓN ABIERTA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Combinación del conocimiento interno con el conocimiento externo para sacar adelante los proyectos de I+D y llevar al mercado sus productos y tecnologías innovadoras</a:t>
            </a:r>
          </a:p>
          <a:p>
            <a:r>
              <a:rPr lang="es-ES" b="1" dirty="0" smtClean="0"/>
              <a:t>CROWDSOURCING: </a:t>
            </a:r>
            <a:r>
              <a:rPr lang="es-ES" dirty="0" smtClean="0"/>
              <a:t>convocatoria abierta a un grupo numeroso de personas para contribuir con sus ideas a resolver problemas complejos. La web 2.0 y las redes sociales permiten esa colaboración masiva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2825</TotalTime>
  <Words>1376</Words>
  <Application>Microsoft Office PowerPoint</Application>
  <PresentationFormat>Presentación en pantalla (4:3)</PresentationFormat>
  <Paragraphs>108</Paragraphs>
  <Slides>28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Intermedio</vt:lpstr>
      <vt:lpstr>Creatividad </vt:lpstr>
      <vt:lpstr>Diapositiva 2</vt:lpstr>
      <vt:lpstr>INNOVACIÓN</vt:lpstr>
      <vt:lpstr>¿Por qué innovar?</vt:lpstr>
      <vt:lpstr>Diapositiva 5</vt:lpstr>
      <vt:lpstr>Diapositiva 6</vt:lpstr>
      <vt:lpstr>ESPACIOS PARA LA INNOVACIÓN</vt:lpstr>
      <vt:lpstr>Diapositiva 8</vt:lpstr>
      <vt:lpstr>INNOVACIÓN ABIERTA</vt:lpstr>
      <vt:lpstr>Diapositiva 10</vt:lpstr>
      <vt:lpstr>Diapositiva 11</vt:lpstr>
      <vt:lpstr>PENSAR COMO UNA PERSONA CREATIVA</vt:lpstr>
      <vt:lpstr>Diapositiva 13</vt:lpstr>
      <vt:lpstr>DESARROLLAR ACTITUDES CREATIVAS</vt:lpstr>
      <vt:lpstr>Diapositiva 15</vt:lpstr>
      <vt:lpstr>Diapositiva 16</vt:lpstr>
      <vt:lpstr>BARRERAS EMOCIONALES</vt:lpstr>
      <vt:lpstr>EL PROCESO CREATIVO</vt:lpstr>
      <vt:lpstr>TRANSFORMAR EN OPORTUNIDADES</vt:lpstr>
      <vt:lpstr>Diapositiva 20</vt:lpstr>
      <vt:lpstr>Diapositiva 21</vt:lpstr>
      <vt:lpstr>REDEFINICIÓN DE PROBLEMAS MEDIANTE METÁFORAS</vt:lpstr>
      <vt:lpstr>PUNTOS DE VISTA: VER CON OTROS OJOS</vt:lpstr>
      <vt:lpstr>Cuestionar limitaciones</vt:lpstr>
      <vt:lpstr>INVERSIÓN: VOLTERETAS MENTALES</vt:lpstr>
      <vt:lpstr>TÉCNICAS PARA GENERAR IDEAS</vt:lpstr>
      <vt:lpstr>Diapositiva 27</vt:lpstr>
      <vt:lpstr>Diapositiva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Creatividad </dc:title>
  <dc:creator>Josemi</dc:creator>
  <cp:lastModifiedBy>Josemi</cp:lastModifiedBy>
  <cp:revision>8</cp:revision>
  <dcterms:created xsi:type="dcterms:W3CDTF">2013-04-06T14:58:49Z</dcterms:created>
  <dcterms:modified xsi:type="dcterms:W3CDTF">2013-04-10T12:05:30Z</dcterms:modified>
</cp:coreProperties>
</file>